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58" r:id="rId4"/>
    <p:sldId id="265" r:id="rId5"/>
    <p:sldId id="259" r:id="rId6"/>
    <p:sldId id="260" r:id="rId7"/>
    <p:sldId id="261" r:id="rId8"/>
    <p:sldId id="262" r:id="rId9"/>
    <p:sldId id="271" r:id="rId10"/>
    <p:sldId id="272" r:id="rId11"/>
    <p:sldId id="268" r:id="rId12"/>
    <p:sldId id="269" r:id="rId13"/>
    <p:sldId id="270"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E788C-E1BB-45D4-B4CF-8C9C8A565A96}" v="719" dt="2025-11-28T19:49:12.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11" autoAdjust="0"/>
    <p:restoredTop sz="94660"/>
  </p:normalViewPr>
  <p:slideViewPr>
    <p:cSldViewPr snapToGrid="0">
      <p:cViewPr varScale="1">
        <p:scale>
          <a:sx n="112" d="100"/>
          <a:sy n="112" d="100"/>
        </p:scale>
        <p:origin x="20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4D1BD5-5A6D-4BF9-A950-AF56AD7BCE18}"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US"/>
        </a:p>
      </dgm:t>
    </dgm:pt>
    <dgm:pt modelId="{9C156E73-BA21-40CF-BCAF-9334884901DA}">
      <dgm:prSet phldrT="[Text]" phldr="0"/>
      <dgm:spPr/>
      <dgm:t>
        <a:bodyPr/>
        <a:lstStyle/>
        <a:p>
          <a:pPr rtl="0"/>
          <a:r>
            <a:rPr lang="en-US" dirty="0">
              <a:latin typeface="Grandview Display"/>
            </a:rPr>
            <a:t>Data Discovery and Exploration</a:t>
          </a:r>
          <a:endParaRPr lang="en-US" dirty="0"/>
        </a:p>
      </dgm:t>
    </dgm:pt>
    <dgm:pt modelId="{50D81AA2-D872-4DEC-9AF4-F71830503867}" type="parTrans" cxnId="{994D821A-C110-45EF-A59C-51FBE74C7A6B}">
      <dgm:prSet/>
      <dgm:spPr/>
      <dgm:t>
        <a:bodyPr/>
        <a:lstStyle/>
        <a:p>
          <a:endParaRPr lang="en-US"/>
        </a:p>
      </dgm:t>
    </dgm:pt>
    <dgm:pt modelId="{63B4D2EB-B1F4-4A4E-99AF-A1B162F8FF4E}" type="sibTrans" cxnId="{994D821A-C110-45EF-A59C-51FBE74C7A6B}">
      <dgm:prSet/>
      <dgm:spPr/>
      <dgm:t>
        <a:bodyPr/>
        <a:lstStyle/>
        <a:p>
          <a:endParaRPr lang="en-US"/>
        </a:p>
      </dgm:t>
    </dgm:pt>
    <dgm:pt modelId="{342B9F8D-6A43-45E6-9302-596C46D36394}">
      <dgm:prSet phldrT="[Text]" phldr="0"/>
      <dgm:spPr/>
      <dgm:t>
        <a:bodyPr/>
        <a:lstStyle/>
        <a:p>
          <a:r>
            <a:rPr lang="en-US" dirty="0">
              <a:latin typeface="Grandview Display"/>
            </a:rPr>
            <a:t>Pre-Processing</a:t>
          </a:r>
          <a:endParaRPr lang="en-US" dirty="0"/>
        </a:p>
      </dgm:t>
    </dgm:pt>
    <dgm:pt modelId="{E109C258-9961-4FBC-9020-0AB83E9A8CF6}" type="parTrans" cxnId="{A6D32859-E8EE-4562-83C8-32174FBA3CF9}">
      <dgm:prSet/>
      <dgm:spPr/>
      <dgm:t>
        <a:bodyPr/>
        <a:lstStyle/>
        <a:p>
          <a:endParaRPr lang="en-US"/>
        </a:p>
      </dgm:t>
    </dgm:pt>
    <dgm:pt modelId="{15ED5B47-3EFD-459C-A3D0-9A8475A08EC4}" type="sibTrans" cxnId="{A6D32859-E8EE-4562-83C8-32174FBA3CF9}">
      <dgm:prSet/>
      <dgm:spPr/>
      <dgm:t>
        <a:bodyPr/>
        <a:lstStyle/>
        <a:p>
          <a:endParaRPr lang="en-US"/>
        </a:p>
      </dgm:t>
    </dgm:pt>
    <dgm:pt modelId="{DAF406DF-4C14-49F1-9CBB-ECE05581465F}">
      <dgm:prSet phldrT="[Text]" phldr="0"/>
      <dgm:spPr/>
      <dgm:t>
        <a:bodyPr/>
        <a:lstStyle/>
        <a:p>
          <a:pPr rtl="0"/>
          <a:r>
            <a:rPr lang="en-US" dirty="0">
              <a:latin typeface="Grandview Display"/>
            </a:rPr>
            <a:t>Data Mining</a:t>
          </a:r>
          <a:endParaRPr lang="en-US" dirty="0"/>
        </a:p>
      </dgm:t>
    </dgm:pt>
    <dgm:pt modelId="{58F7D2F7-69E3-4280-BC0C-8D80C2FD2A74}" type="parTrans" cxnId="{30682E33-F191-4B92-B645-4B005DA65D48}">
      <dgm:prSet/>
      <dgm:spPr/>
      <dgm:t>
        <a:bodyPr/>
        <a:lstStyle/>
        <a:p>
          <a:endParaRPr lang="en-US"/>
        </a:p>
      </dgm:t>
    </dgm:pt>
    <dgm:pt modelId="{9CC711FF-855A-4E7F-BB9C-03539D6A73D3}" type="sibTrans" cxnId="{30682E33-F191-4B92-B645-4B005DA65D48}">
      <dgm:prSet/>
      <dgm:spPr/>
      <dgm:t>
        <a:bodyPr/>
        <a:lstStyle/>
        <a:p>
          <a:endParaRPr lang="en-US"/>
        </a:p>
      </dgm:t>
    </dgm:pt>
    <dgm:pt modelId="{9D9299F3-1D87-4400-A2CE-19F89C65AE37}">
      <dgm:prSet phldrT="[Text]" phldr="0"/>
      <dgm:spPr/>
      <dgm:t>
        <a:bodyPr/>
        <a:lstStyle/>
        <a:p>
          <a:pPr rtl="0"/>
          <a:r>
            <a:rPr lang="en-US" dirty="0">
              <a:latin typeface="Grandview Display"/>
            </a:rPr>
            <a:t>Information Developement</a:t>
          </a:r>
          <a:endParaRPr lang="en-US" dirty="0"/>
        </a:p>
      </dgm:t>
    </dgm:pt>
    <dgm:pt modelId="{44B912F0-03D3-4F0A-A18B-DEBCAABEF5F6}" type="parTrans" cxnId="{F91758B4-B8E4-46DA-A070-8CCE41DB9399}">
      <dgm:prSet/>
      <dgm:spPr/>
      <dgm:t>
        <a:bodyPr/>
        <a:lstStyle/>
        <a:p>
          <a:endParaRPr lang="en-US"/>
        </a:p>
      </dgm:t>
    </dgm:pt>
    <dgm:pt modelId="{DA4FA022-414C-472C-95CD-85E30228FF9F}" type="sibTrans" cxnId="{F91758B4-B8E4-46DA-A070-8CCE41DB9399}">
      <dgm:prSet/>
      <dgm:spPr/>
      <dgm:t>
        <a:bodyPr/>
        <a:lstStyle/>
        <a:p>
          <a:endParaRPr lang="en-US"/>
        </a:p>
      </dgm:t>
    </dgm:pt>
    <dgm:pt modelId="{5EF0B349-8CB0-4F21-BB57-9A6C05269754}">
      <dgm:prSet phldrT="[Text]" phldr="0"/>
      <dgm:spPr/>
      <dgm:t>
        <a:bodyPr/>
        <a:lstStyle/>
        <a:p>
          <a:pPr rtl="0"/>
          <a:r>
            <a:rPr lang="en-US" dirty="0">
              <a:latin typeface="Grandview Display"/>
            </a:rPr>
            <a:t>Outcome Communication</a:t>
          </a:r>
          <a:endParaRPr lang="en-US" dirty="0"/>
        </a:p>
      </dgm:t>
    </dgm:pt>
    <dgm:pt modelId="{9F8FA470-5D31-488D-BFE8-BA5CEF5DC915}" type="parTrans" cxnId="{0668B819-0D5E-4688-8EC2-F1FEE467FB30}">
      <dgm:prSet/>
      <dgm:spPr/>
      <dgm:t>
        <a:bodyPr/>
        <a:lstStyle/>
        <a:p>
          <a:endParaRPr lang="en-US"/>
        </a:p>
      </dgm:t>
    </dgm:pt>
    <dgm:pt modelId="{323EFC83-E4EB-4A45-9EA0-FD1D8C52D281}" type="sibTrans" cxnId="{0668B819-0D5E-4688-8EC2-F1FEE467FB30}">
      <dgm:prSet/>
      <dgm:spPr/>
      <dgm:t>
        <a:bodyPr/>
        <a:lstStyle/>
        <a:p>
          <a:endParaRPr lang="en-US"/>
        </a:p>
      </dgm:t>
    </dgm:pt>
    <dgm:pt modelId="{AD1A0F24-4774-466B-970E-F7A40BA2C8CB}">
      <dgm:prSet phldr="0"/>
      <dgm:spPr/>
      <dgm:t>
        <a:bodyPr/>
        <a:lstStyle/>
        <a:p>
          <a:pPr rtl="0"/>
          <a:r>
            <a:rPr lang="en-US" dirty="0">
              <a:latin typeface="Grandview Display"/>
            </a:rPr>
            <a:t>Post-Processing</a:t>
          </a:r>
        </a:p>
      </dgm:t>
    </dgm:pt>
    <dgm:pt modelId="{78A51EE4-EF90-422C-9ED2-88964232B940}" type="parTrans" cxnId="{6155D85F-A7BC-4F05-88C4-E9745578270B}">
      <dgm:prSet/>
      <dgm:spPr/>
    </dgm:pt>
    <dgm:pt modelId="{2F15E272-9026-4EE0-8A78-31E86FD80909}" type="sibTrans" cxnId="{6155D85F-A7BC-4F05-88C4-E9745578270B}">
      <dgm:prSet/>
      <dgm:spPr/>
    </dgm:pt>
    <dgm:pt modelId="{8503C30E-57F8-4FD9-B773-8A78E3A41C8A}" type="pres">
      <dgm:prSet presAssocID="{CF4D1BD5-5A6D-4BF9-A950-AF56AD7BCE18}" presName="Name0" presStyleCnt="0">
        <dgm:presLayoutVars>
          <dgm:dir/>
          <dgm:resizeHandles val="exact"/>
        </dgm:presLayoutVars>
      </dgm:prSet>
      <dgm:spPr/>
    </dgm:pt>
    <dgm:pt modelId="{B7B30AB4-30F2-49BF-B06B-6409F3AEFE08}" type="pres">
      <dgm:prSet presAssocID="{CF4D1BD5-5A6D-4BF9-A950-AF56AD7BCE18}" presName="cycle" presStyleCnt="0"/>
      <dgm:spPr/>
    </dgm:pt>
    <dgm:pt modelId="{8CAA299D-682C-4705-B469-9873DF3F284C}" type="pres">
      <dgm:prSet presAssocID="{9C156E73-BA21-40CF-BCAF-9334884901DA}" presName="nodeFirstNode" presStyleLbl="node1" presStyleIdx="0" presStyleCnt="6">
        <dgm:presLayoutVars>
          <dgm:bulletEnabled val="1"/>
        </dgm:presLayoutVars>
      </dgm:prSet>
      <dgm:spPr/>
    </dgm:pt>
    <dgm:pt modelId="{70C449D7-3047-4927-A267-24D5459F8764}" type="pres">
      <dgm:prSet presAssocID="{63B4D2EB-B1F4-4A4E-99AF-A1B162F8FF4E}" presName="sibTransFirstNode" presStyleLbl="bgShp" presStyleIdx="0" presStyleCnt="1"/>
      <dgm:spPr/>
    </dgm:pt>
    <dgm:pt modelId="{955992B9-1124-490A-BEBC-942E8103EA1D}" type="pres">
      <dgm:prSet presAssocID="{342B9F8D-6A43-45E6-9302-596C46D36394}" presName="nodeFollowingNodes" presStyleLbl="node1" presStyleIdx="1" presStyleCnt="6">
        <dgm:presLayoutVars>
          <dgm:bulletEnabled val="1"/>
        </dgm:presLayoutVars>
      </dgm:prSet>
      <dgm:spPr/>
    </dgm:pt>
    <dgm:pt modelId="{21C67018-8477-48BC-AFF7-942B536B0F71}" type="pres">
      <dgm:prSet presAssocID="{DAF406DF-4C14-49F1-9CBB-ECE05581465F}" presName="nodeFollowingNodes" presStyleLbl="node1" presStyleIdx="2" presStyleCnt="6">
        <dgm:presLayoutVars>
          <dgm:bulletEnabled val="1"/>
        </dgm:presLayoutVars>
      </dgm:prSet>
      <dgm:spPr/>
    </dgm:pt>
    <dgm:pt modelId="{00884E90-C766-4882-B77E-E9AFA57FA0FF}" type="pres">
      <dgm:prSet presAssocID="{AD1A0F24-4774-466B-970E-F7A40BA2C8CB}" presName="nodeFollowingNodes" presStyleLbl="node1" presStyleIdx="3" presStyleCnt="6">
        <dgm:presLayoutVars>
          <dgm:bulletEnabled val="1"/>
        </dgm:presLayoutVars>
      </dgm:prSet>
      <dgm:spPr/>
    </dgm:pt>
    <dgm:pt modelId="{97F94DB8-28D3-40F6-B21C-E564D46C2689}" type="pres">
      <dgm:prSet presAssocID="{9D9299F3-1D87-4400-A2CE-19F89C65AE37}" presName="nodeFollowingNodes" presStyleLbl="node1" presStyleIdx="4" presStyleCnt="6">
        <dgm:presLayoutVars>
          <dgm:bulletEnabled val="1"/>
        </dgm:presLayoutVars>
      </dgm:prSet>
      <dgm:spPr/>
    </dgm:pt>
    <dgm:pt modelId="{74F887BA-9C49-44B0-BD0E-045C0DB59A27}" type="pres">
      <dgm:prSet presAssocID="{5EF0B349-8CB0-4F21-BB57-9A6C05269754}" presName="nodeFollowingNodes" presStyleLbl="node1" presStyleIdx="5" presStyleCnt="6">
        <dgm:presLayoutVars>
          <dgm:bulletEnabled val="1"/>
        </dgm:presLayoutVars>
      </dgm:prSet>
      <dgm:spPr/>
    </dgm:pt>
  </dgm:ptLst>
  <dgm:cxnLst>
    <dgm:cxn modelId="{74921809-D441-4D65-8E84-2E0013BD7500}" type="presOf" srcId="{9D9299F3-1D87-4400-A2CE-19F89C65AE37}" destId="{97F94DB8-28D3-40F6-B21C-E564D46C2689}" srcOrd="0" destOrd="0" presId="urn:microsoft.com/office/officeart/2005/8/layout/cycle3"/>
    <dgm:cxn modelId="{0668B819-0D5E-4688-8EC2-F1FEE467FB30}" srcId="{CF4D1BD5-5A6D-4BF9-A950-AF56AD7BCE18}" destId="{5EF0B349-8CB0-4F21-BB57-9A6C05269754}" srcOrd="5" destOrd="0" parTransId="{9F8FA470-5D31-488D-BFE8-BA5CEF5DC915}" sibTransId="{323EFC83-E4EB-4A45-9EA0-FD1D8C52D281}"/>
    <dgm:cxn modelId="{994D821A-C110-45EF-A59C-51FBE74C7A6B}" srcId="{CF4D1BD5-5A6D-4BF9-A950-AF56AD7BCE18}" destId="{9C156E73-BA21-40CF-BCAF-9334884901DA}" srcOrd="0" destOrd="0" parTransId="{50D81AA2-D872-4DEC-9AF4-F71830503867}" sibTransId="{63B4D2EB-B1F4-4A4E-99AF-A1B162F8FF4E}"/>
    <dgm:cxn modelId="{30682E33-F191-4B92-B645-4B005DA65D48}" srcId="{CF4D1BD5-5A6D-4BF9-A950-AF56AD7BCE18}" destId="{DAF406DF-4C14-49F1-9CBB-ECE05581465F}" srcOrd="2" destOrd="0" parTransId="{58F7D2F7-69E3-4280-BC0C-8D80C2FD2A74}" sibTransId="{9CC711FF-855A-4E7F-BB9C-03539D6A73D3}"/>
    <dgm:cxn modelId="{346A6A3D-71CF-4F08-9F25-12C374EA29E8}" type="presOf" srcId="{DAF406DF-4C14-49F1-9CBB-ECE05581465F}" destId="{21C67018-8477-48BC-AFF7-942B536B0F71}" srcOrd="0" destOrd="0" presId="urn:microsoft.com/office/officeart/2005/8/layout/cycle3"/>
    <dgm:cxn modelId="{CA330551-B1AD-495D-8C03-6DE55E1DAAB8}" type="presOf" srcId="{63B4D2EB-B1F4-4A4E-99AF-A1B162F8FF4E}" destId="{70C449D7-3047-4927-A267-24D5459F8764}" srcOrd="0" destOrd="0" presId="urn:microsoft.com/office/officeart/2005/8/layout/cycle3"/>
    <dgm:cxn modelId="{A6D32859-E8EE-4562-83C8-32174FBA3CF9}" srcId="{CF4D1BD5-5A6D-4BF9-A950-AF56AD7BCE18}" destId="{342B9F8D-6A43-45E6-9302-596C46D36394}" srcOrd="1" destOrd="0" parTransId="{E109C258-9961-4FBC-9020-0AB83E9A8CF6}" sibTransId="{15ED5B47-3EFD-459C-A3D0-9A8475A08EC4}"/>
    <dgm:cxn modelId="{2EA1135C-0B0A-46BD-A35F-E92642D11471}" type="presOf" srcId="{CF4D1BD5-5A6D-4BF9-A950-AF56AD7BCE18}" destId="{8503C30E-57F8-4FD9-B773-8A78E3A41C8A}" srcOrd="0" destOrd="0" presId="urn:microsoft.com/office/officeart/2005/8/layout/cycle3"/>
    <dgm:cxn modelId="{6155D85F-A7BC-4F05-88C4-E9745578270B}" srcId="{CF4D1BD5-5A6D-4BF9-A950-AF56AD7BCE18}" destId="{AD1A0F24-4774-466B-970E-F7A40BA2C8CB}" srcOrd="3" destOrd="0" parTransId="{78A51EE4-EF90-422C-9ED2-88964232B940}" sibTransId="{2F15E272-9026-4EE0-8A78-31E86FD80909}"/>
    <dgm:cxn modelId="{20FF3371-F714-43EE-B676-6C0D59B301E0}" type="presOf" srcId="{342B9F8D-6A43-45E6-9302-596C46D36394}" destId="{955992B9-1124-490A-BEBC-942E8103EA1D}" srcOrd="0" destOrd="0" presId="urn:microsoft.com/office/officeart/2005/8/layout/cycle3"/>
    <dgm:cxn modelId="{778C1875-75B7-4B48-B196-0D017077D560}" type="presOf" srcId="{AD1A0F24-4774-466B-970E-F7A40BA2C8CB}" destId="{00884E90-C766-4882-B77E-E9AFA57FA0FF}" srcOrd="0" destOrd="0" presId="urn:microsoft.com/office/officeart/2005/8/layout/cycle3"/>
    <dgm:cxn modelId="{3F4F7E76-5C51-42BA-A4C2-8A54F50031C4}" type="presOf" srcId="{5EF0B349-8CB0-4F21-BB57-9A6C05269754}" destId="{74F887BA-9C49-44B0-BD0E-045C0DB59A27}" srcOrd="0" destOrd="0" presId="urn:microsoft.com/office/officeart/2005/8/layout/cycle3"/>
    <dgm:cxn modelId="{F91758B4-B8E4-46DA-A070-8CCE41DB9399}" srcId="{CF4D1BD5-5A6D-4BF9-A950-AF56AD7BCE18}" destId="{9D9299F3-1D87-4400-A2CE-19F89C65AE37}" srcOrd="4" destOrd="0" parTransId="{44B912F0-03D3-4F0A-A18B-DEBCAABEF5F6}" sibTransId="{DA4FA022-414C-472C-95CD-85E30228FF9F}"/>
    <dgm:cxn modelId="{5DAA91F4-BC87-4483-BC41-28F7683706A2}" type="presOf" srcId="{9C156E73-BA21-40CF-BCAF-9334884901DA}" destId="{8CAA299D-682C-4705-B469-9873DF3F284C}" srcOrd="0" destOrd="0" presId="urn:microsoft.com/office/officeart/2005/8/layout/cycle3"/>
    <dgm:cxn modelId="{D81E1522-A6D8-4B36-B465-DFC04F2A16B2}" type="presParOf" srcId="{8503C30E-57F8-4FD9-B773-8A78E3A41C8A}" destId="{B7B30AB4-30F2-49BF-B06B-6409F3AEFE08}" srcOrd="0" destOrd="0" presId="urn:microsoft.com/office/officeart/2005/8/layout/cycle3"/>
    <dgm:cxn modelId="{0FA91F66-057E-4267-B59C-5F7F3646E1AF}" type="presParOf" srcId="{B7B30AB4-30F2-49BF-B06B-6409F3AEFE08}" destId="{8CAA299D-682C-4705-B469-9873DF3F284C}" srcOrd="0" destOrd="0" presId="urn:microsoft.com/office/officeart/2005/8/layout/cycle3"/>
    <dgm:cxn modelId="{C7FCA615-6C4B-48E2-B272-A43F2065441C}" type="presParOf" srcId="{B7B30AB4-30F2-49BF-B06B-6409F3AEFE08}" destId="{70C449D7-3047-4927-A267-24D5459F8764}" srcOrd="1" destOrd="0" presId="urn:microsoft.com/office/officeart/2005/8/layout/cycle3"/>
    <dgm:cxn modelId="{A81EED6B-0CDB-457C-A865-B2E6AB3A42BE}" type="presParOf" srcId="{B7B30AB4-30F2-49BF-B06B-6409F3AEFE08}" destId="{955992B9-1124-490A-BEBC-942E8103EA1D}" srcOrd="2" destOrd="0" presId="urn:microsoft.com/office/officeart/2005/8/layout/cycle3"/>
    <dgm:cxn modelId="{29891681-C3EF-49A4-90C1-FC30228F2FAC}" type="presParOf" srcId="{B7B30AB4-30F2-49BF-B06B-6409F3AEFE08}" destId="{21C67018-8477-48BC-AFF7-942B536B0F71}" srcOrd="3" destOrd="0" presId="urn:microsoft.com/office/officeart/2005/8/layout/cycle3"/>
    <dgm:cxn modelId="{4AF34A98-5A97-41F7-80E4-D377547762A4}" type="presParOf" srcId="{B7B30AB4-30F2-49BF-B06B-6409F3AEFE08}" destId="{00884E90-C766-4882-B77E-E9AFA57FA0FF}" srcOrd="4" destOrd="0" presId="urn:microsoft.com/office/officeart/2005/8/layout/cycle3"/>
    <dgm:cxn modelId="{95F5F377-F49C-4DE6-8C2E-7D52A68C32E0}" type="presParOf" srcId="{B7B30AB4-30F2-49BF-B06B-6409F3AEFE08}" destId="{97F94DB8-28D3-40F6-B21C-E564D46C2689}" srcOrd="5" destOrd="0" presId="urn:microsoft.com/office/officeart/2005/8/layout/cycle3"/>
    <dgm:cxn modelId="{0B3B9448-6E4C-4F40-8933-4C7BE001A560}" type="presParOf" srcId="{B7B30AB4-30F2-49BF-B06B-6409F3AEFE08}" destId="{74F887BA-9C49-44B0-BD0E-045C0DB59A2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449D7-3047-4927-A267-24D5459F8764}">
      <dsp:nvSpPr>
        <dsp:cNvPr id="0" name=""/>
        <dsp:cNvSpPr/>
      </dsp:nvSpPr>
      <dsp:spPr>
        <a:xfrm>
          <a:off x="710994" y="-6120"/>
          <a:ext cx="5170898" cy="5170898"/>
        </a:xfrm>
        <a:prstGeom prst="circularArrow">
          <a:avLst>
            <a:gd name="adj1" fmla="val 5274"/>
            <a:gd name="adj2" fmla="val 312630"/>
            <a:gd name="adj3" fmla="val 14253224"/>
            <a:gd name="adj4" fmla="val 17112350"/>
            <a:gd name="adj5" fmla="val 547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AA299D-682C-4705-B469-9873DF3F284C}">
      <dsp:nvSpPr>
        <dsp:cNvPr id="0" name=""/>
        <dsp:cNvSpPr/>
      </dsp:nvSpPr>
      <dsp:spPr>
        <a:xfrm>
          <a:off x="2327469" y="647"/>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Grandview Display"/>
            </a:rPr>
            <a:t>Data Discovery and Exploration</a:t>
          </a:r>
          <a:endParaRPr lang="en-US" sz="1900" kern="1200" dirty="0"/>
        </a:p>
      </dsp:txBody>
      <dsp:txXfrm>
        <a:off x="2374770" y="47948"/>
        <a:ext cx="1843346" cy="874372"/>
      </dsp:txXfrm>
    </dsp:sp>
    <dsp:sp modelId="{955992B9-1124-490A-BEBC-942E8103EA1D}">
      <dsp:nvSpPr>
        <dsp:cNvPr id="0" name=""/>
        <dsp:cNvSpPr/>
      </dsp:nvSpPr>
      <dsp:spPr>
        <a:xfrm>
          <a:off x="4144155" y="1049511"/>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Grandview Display"/>
            </a:rPr>
            <a:t>Pre-Processing</a:t>
          </a:r>
          <a:endParaRPr lang="en-US" sz="1900" kern="1200" dirty="0"/>
        </a:p>
      </dsp:txBody>
      <dsp:txXfrm>
        <a:off x="4191456" y="1096812"/>
        <a:ext cx="1843346" cy="874372"/>
      </dsp:txXfrm>
    </dsp:sp>
    <dsp:sp modelId="{21C67018-8477-48BC-AFF7-942B536B0F71}">
      <dsp:nvSpPr>
        <dsp:cNvPr id="0" name=""/>
        <dsp:cNvSpPr/>
      </dsp:nvSpPr>
      <dsp:spPr>
        <a:xfrm>
          <a:off x="4144155" y="3147239"/>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Grandview Display"/>
            </a:rPr>
            <a:t>Data Mining</a:t>
          </a:r>
          <a:endParaRPr lang="en-US" sz="1900" kern="1200" dirty="0"/>
        </a:p>
      </dsp:txBody>
      <dsp:txXfrm>
        <a:off x="4191456" y="3194540"/>
        <a:ext cx="1843346" cy="874372"/>
      </dsp:txXfrm>
    </dsp:sp>
    <dsp:sp modelId="{00884E90-C766-4882-B77E-E9AFA57FA0FF}">
      <dsp:nvSpPr>
        <dsp:cNvPr id="0" name=""/>
        <dsp:cNvSpPr/>
      </dsp:nvSpPr>
      <dsp:spPr>
        <a:xfrm>
          <a:off x="2327469" y="4196103"/>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Grandview Display"/>
            </a:rPr>
            <a:t>Post-Processing</a:t>
          </a:r>
        </a:p>
      </dsp:txBody>
      <dsp:txXfrm>
        <a:off x="2374770" y="4243404"/>
        <a:ext cx="1843346" cy="874372"/>
      </dsp:txXfrm>
    </dsp:sp>
    <dsp:sp modelId="{97F94DB8-28D3-40F6-B21C-E564D46C2689}">
      <dsp:nvSpPr>
        <dsp:cNvPr id="0" name=""/>
        <dsp:cNvSpPr/>
      </dsp:nvSpPr>
      <dsp:spPr>
        <a:xfrm>
          <a:off x="510784" y="3147239"/>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Grandview Display"/>
            </a:rPr>
            <a:t>Information Developement</a:t>
          </a:r>
          <a:endParaRPr lang="en-US" sz="1900" kern="1200" dirty="0"/>
        </a:p>
      </dsp:txBody>
      <dsp:txXfrm>
        <a:off x="558085" y="3194540"/>
        <a:ext cx="1843346" cy="874372"/>
      </dsp:txXfrm>
    </dsp:sp>
    <dsp:sp modelId="{74F887BA-9C49-44B0-BD0E-045C0DB59A27}">
      <dsp:nvSpPr>
        <dsp:cNvPr id="0" name=""/>
        <dsp:cNvSpPr/>
      </dsp:nvSpPr>
      <dsp:spPr>
        <a:xfrm>
          <a:off x="510784" y="1049511"/>
          <a:ext cx="1937948" cy="968974"/>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Grandview Display"/>
            </a:rPr>
            <a:t>Outcome Communication</a:t>
          </a:r>
          <a:endParaRPr lang="en-US" sz="1900" kern="1200" dirty="0"/>
        </a:p>
      </dsp:txBody>
      <dsp:txXfrm>
        <a:off x="558085" y="1096812"/>
        <a:ext cx="1843346" cy="874372"/>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12/5/25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9564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12/5/25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07717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12/5/25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08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12/5/25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7659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12/5/25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24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12/5/25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8433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12/5/25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0288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12/5/25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3245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12/5/25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12202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12/5/25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0730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12/5/25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50818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12/5/25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0258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strategyhub.com/make-wiser-investing-decisions-bcg-matrix-explained-with-examples/"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537528" y="1032764"/>
            <a:ext cx="4308672" cy="3224045"/>
          </a:xfrm>
        </p:spPr>
        <p:txBody>
          <a:bodyPr anchor="b">
            <a:normAutofit/>
          </a:bodyPr>
          <a:lstStyle/>
          <a:p>
            <a:r>
              <a:rPr lang="en-US" sz="5800" dirty="0"/>
              <a:t>Fall 2025</a:t>
            </a:r>
            <a:br>
              <a:rPr lang="en-US" sz="5800" dirty="0"/>
            </a:br>
            <a:r>
              <a:rPr lang="en-US" sz="4800" dirty="0"/>
              <a:t>Data 340 Data Mining</a:t>
            </a:r>
          </a:p>
        </p:txBody>
      </p:sp>
      <p:sp>
        <p:nvSpPr>
          <p:cNvPr id="3" name="Subtitle 2"/>
          <p:cNvSpPr>
            <a:spLocks noGrp="1"/>
          </p:cNvSpPr>
          <p:nvPr>
            <p:ph type="subTitle" idx="1"/>
          </p:nvPr>
        </p:nvSpPr>
        <p:spPr>
          <a:xfrm>
            <a:off x="7535756" y="5046281"/>
            <a:ext cx="4308672" cy="1172408"/>
          </a:xfrm>
        </p:spPr>
        <p:txBody>
          <a:bodyPr anchor="t">
            <a:normAutofit/>
          </a:bodyPr>
          <a:lstStyle/>
          <a:p>
            <a:r>
              <a:rPr lang="en-US" dirty="0"/>
              <a:t>Final Project</a:t>
            </a:r>
          </a:p>
          <a:p>
            <a:r>
              <a:rPr lang="en-US" dirty="0"/>
              <a:t>Name:_____________________</a:t>
            </a:r>
          </a:p>
        </p:txBody>
      </p:sp>
      <p:pic>
        <p:nvPicPr>
          <p:cNvPr id="4" name="Picture 3" descr="A colorful light bulb with business icons">
            <a:extLst>
              <a:ext uri="{FF2B5EF4-FFF2-40B4-BE49-F238E27FC236}">
                <a16:creationId xmlns:a16="http://schemas.microsoft.com/office/drawing/2014/main" id="{605D65AC-B075-01EE-ECED-3C437CA74F7C}"/>
              </a:ext>
            </a:extLst>
          </p:cNvPr>
          <p:cNvPicPr>
            <a:picLocks noChangeAspect="1"/>
          </p:cNvPicPr>
          <p:nvPr/>
        </p:nvPicPr>
        <p:blipFill>
          <a:blip r:embed="rId2"/>
          <a:srcRect l="13578" r="15709" b="5"/>
          <a:stretch>
            <a:fillRect/>
          </a:stretch>
        </p:blipFill>
        <p:spPr>
          <a:xfrm>
            <a:off x="20" y="10"/>
            <a:ext cx="6931132" cy="6857990"/>
          </a:xfrm>
          <a:prstGeom prst="rect">
            <a:avLst/>
          </a:prstGeom>
        </p:spPr>
      </p:pic>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EEFF1-EEB4-2506-FAB9-26DE4A9246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7304F-9089-4B54-0F15-72698679B0AF}"/>
              </a:ext>
            </a:extLst>
          </p:cNvPr>
          <p:cNvSpPr>
            <a:spLocks noGrp="1"/>
          </p:cNvSpPr>
          <p:nvPr>
            <p:ph type="title"/>
          </p:nvPr>
        </p:nvSpPr>
        <p:spPr>
          <a:xfrm>
            <a:off x="469751" y="1371600"/>
            <a:ext cx="3859397" cy="1451723"/>
          </a:xfrm>
        </p:spPr>
        <p:txBody>
          <a:bodyPr>
            <a:normAutofit fontScale="90000"/>
          </a:bodyPr>
          <a:lstStyle/>
          <a:p>
            <a:r>
              <a:rPr lang="en-US" dirty="0"/>
              <a:t>Classification -  Stock Price by CG Factors </a:t>
            </a:r>
          </a:p>
        </p:txBody>
      </p:sp>
      <p:sp>
        <p:nvSpPr>
          <p:cNvPr id="12" name="Rectangle 11">
            <a:extLst>
              <a:ext uri="{FF2B5EF4-FFF2-40B4-BE49-F238E27FC236}">
                <a16:creationId xmlns:a16="http://schemas.microsoft.com/office/drawing/2014/main" id="{94FECEA9-960D-AE48-F85D-D0CA638DFBDA}"/>
              </a:ext>
            </a:extLst>
          </p:cNvPr>
          <p:cNvSpPr/>
          <p:nvPr/>
        </p:nvSpPr>
        <p:spPr>
          <a:xfrm>
            <a:off x="3858837" y="506793"/>
            <a:ext cx="8058611" cy="5711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65000"/>
                    <a:lumOff val="35000"/>
                  </a:schemeClr>
                </a:solidFill>
              </a:rPr>
              <a:t>Classification Tree</a:t>
            </a:r>
          </a:p>
          <a:p>
            <a:pPr algn="ctr"/>
            <a:endParaRPr lang="en-US" dirty="0"/>
          </a:p>
        </p:txBody>
      </p:sp>
      <p:sp>
        <p:nvSpPr>
          <p:cNvPr id="6" name="Rectangle 5">
            <a:extLst>
              <a:ext uri="{FF2B5EF4-FFF2-40B4-BE49-F238E27FC236}">
                <a16:creationId xmlns:a16="http://schemas.microsoft.com/office/drawing/2014/main" id="{D650E535-347D-83F1-554A-7EB2914AC883}"/>
              </a:ext>
            </a:extLst>
          </p:cNvPr>
          <p:cNvSpPr/>
          <p:nvPr/>
        </p:nvSpPr>
        <p:spPr>
          <a:xfrm>
            <a:off x="293286" y="2998982"/>
            <a:ext cx="3405930" cy="32268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65000"/>
                    <a:lumOff val="35000"/>
                  </a:schemeClr>
                </a:solidFill>
              </a:rPr>
              <a:t>Classification Settings</a:t>
            </a:r>
          </a:p>
        </p:txBody>
      </p:sp>
      <p:pic>
        <p:nvPicPr>
          <p:cNvPr id="4" name="Picture 3" descr="A computer screen shot of a diagram&#10;&#10;AI-generated content may be incorrect.">
            <a:extLst>
              <a:ext uri="{FF2B5EF4-FFF2-40B4-BE49-F238E27FC236}">
                <a16:creationId xmlns:a16="http://schemas.microsoft.com/office/drawing/2014/main" id="{AB771483-9D7B-ABE4-32C0-C46DFF50E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048" y="1552613"/>
            <a:ext cx="7772400" cy="329593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1E97C91A-453A-73C7-1A69-B80A4CCCE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38" y="2998982"/>
            <a:ext cx="3295693" cy="3540181"/>
          </a:xfrm>
          <a:prstGeom prst="rect">
            <a:avLst/>
          </a:prstGeom>
        </p:spPr>
      </p:pic>
    </p:spTree>
    <p:extLst>
      <p:ext uri="{BB962C8B-B14F-4D97-AF65-F5344CB8AC3E}">
        <p14:creationId xmlns:p14="http://schemas.microsoft.com/office/powerpoint/2010/main" val="1860125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215B-1915-3305-2961-3252C692B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0A821-6197-0D2F-6BC8-187CA7701BAF}"/>
              </a:ext>
            </a:extLst>
          </p:cNvPr>
          <p:cNvSpPr>
            <a:spLocks noGrp="1"/>
          </p:cNvSpPr>
          <p:nvPr>
            <p:ph type="title"/>
          </p:nvPr>
        </p:nvSpPr>
        <p:spPr/>
        <p:txBody>
          <a:bodyPr/>
          <a:lstStyle/>
          <a:p>
            <a:r>
              <a:rPr lang="en-US" dirty="0"/>
              <a:t>Hierarchical Clustering</a:t>
            </a:r>
          </a:p>
        </p:txBody>
      </p:sp>
      <p:sp>
        <p:nvSpPr>
          <p:cNvPr id="4" name="Text Placeholder 3">
            <a:extLst>
              <a:ext uri="{FF2B5EF4-FFF2-40B4-BE49-F238E27FC236}">
                <a16:creationId xmlns:a16="http://schemas.microsoft.com/office/drawing/2014/main" id="{C1934A20-B50D-01BE-AD5D-A73ADEC10C63}"/>
              </a:ext>
            </a:extLst>
          </p:cNvPr>
          <p:cNvSpPr>
            <a:spLocks noGrp="1"/>
          </p:cNvSpPr>
          <p:nvPr>
            <p:ph type="body" sz="half" idx="2"/>
          </p:nvPr>
        </p:nvSpPr>
        <p:spPr>
          <a:xfrm>
            <a:off x="500173" y="2644997"/>
            <a:ext cx="3859397" cy="3226826"/>
          </a:xfrm>
        </p:spPr>
        <p:txBody>
          <a:bodyPr vert="horz" lIns="91440" tIns="45720" rIns="91440" bIns="45720" rtlCol="0" anchor="t">
            <a:normAutofit/>
          </a:bodyPr>
          <a:lstStyle/>
          <a:p>
            <a:r>
              <a:rPr lang="en-US" b="1" dirty="0">
                <a:solidFill>
                  <a:srgbClr val="242424"/>
                </a:solidFill>
                <a:latin typeface="Aptos Narrow"/>
              </a:rPr>
              <a:t>Record the setting values used below :</a:t>
            </a:r>
            <a:endParaRPr lang="en-US" dirty="0"/>
          </a:p>
        </p:txBody>
      </p:sp>
      <p:graphicFrame>
        <p:nvGraphicFramePr>
          <p:cNvPr id="3" name="Table 8">
            <a:extLst>
              <a:ext uri="{FF2B5EF4-FFF2-40B4-BE49-F238E27FC236}">
                <a16:creationId xmlns:a16="http://schemas.microsoft.com/office/drawing/2014/main" id="{5457A9ED-3CCE-5184-45FE-CF24C773E2CB}"/>
              </a:ext>
            </a:extLst>
          </p:cNvPr>
          <p:cNvGraphicFramePr>
            <a:graphicFrameLocks/>
          </p:cNvGraphicFramePr>
          <p:nvPr>
            <p:extLst>
              <p:ext uri="{D42A27DB-BD31-4B8C-83A1-F6EECF244321}">
                <p14:modId xmlns:p14="http://schemas.microsoft.com/office/powerpoint/2010/main" val="512643603"/>
              </p:ext>
            </p:extLst>
          </p:nvPr>
        </p:nvGraphicFramePr>
        <p:xfrm>
          <a:off x="4841846" y="4291796"/>
          <a:ext cx="2936147" cy="2494280"/>
        </p:xfrm>
        <a:graphic>
          <a:graphicData uri="http://schemas.openxmlformats.org/drawingml/2006/table">
            <a:tbl>
              <a:tblPr firstRow="1" bandRow="1">
                <a:tableStyleId>{5C22544A-7EE6-4342-B048-85BDC9FD1C3A}</a:tableStyleId>
              </a:tblPr>
              <a:tblGrid>
                <a:gridCol w="1158875">
                  <a:extLst>
                    <a:ext uri="{9D8B030D-6E8A-4147-A177-3AD203B41FA5}">
                      <a16:colId xmlns:a16="http://schemas.microsoft.com/office/drawing/2014/main" val="2623912470"/>
                    </a:ext>
                  </a:extLst>
                </a:gridCol>
                <a:gridCol w="1777272">
                  <a:extLst>
                    <a:ext uri="{9D8B030D-6E8A-4147-A177-3AD203B41FA5}">
                      <a16:colId xmlns:a16="http://schemas.microsoft.com/office/drawing/2014/main" val="134584763"/>
                    </a:ext>
                  </a:extLst>
                </a:gridCol>
              </a:tblGrid>
              <a:tr h="370840">
                <a:tc>
                  <a:txBody>
                    <a:bodyPr/>
                    <a:lstStyle/>
                    <a:p>
                      <a:pPr algn="ctr"/>
                      <a:r>
                        <a:rPr lang="en-US" dirty="0"/>
                        <a:t>Cluster Number</a:t>
                      </a:r>
                    </a:p>
                  </a:txBody>
                  <a:tcPr/>
                </a:tc>
                <a:tc>
                  <a:txBody>
                    <a:bodyPr/>
                    <a:lstStyle/>
                    <a:p>
                      <a:pPr algn="ctr"/>
                      <a:r>
                        <a:rPr lang="en-US" dirty="0"/>
                        <a:t>Silhouette </a:t>
                      </a:r>
                    </a:p>
                    <a:p>
                      <a:pPr algn="ctr"/>
                      <a:r>
                        <a:rPr lang="en-US" dirty="0"/>
                        <a:t>Score</a:t>
                      </a:r>
                    </a:p>
                  </a:txBody>
                  <a:tcPr/>
                </a:tc>
                <a:extLst>
                  <a:ext uri="{0D108BD9-81ED-4DB2-BD59-A6C34878D82A}">
                    <a16:rowId xmlns:a16="http://schemas.microsoft.com/office/drawing/2014/main" val="3452834405"/>
                  </a:ext>
                </a:extLst>
              </a:tr>
              <a:tr h="370840">
                <a:tc>
                  <a:txBody>
                    <a:bodyPr/>
                    <a:lstStyle/>
                    <a:p>
                      <a:pPr algn="ctr"/>
                      <a:r>
                        <a:rPr lang="en-US" dirty="0"/>
                        <a:t>1</a:t>
                      </a:r>
                    </a:p>
                  </a:txBody>
                  <a:tcPr/>
                </a:tc>
                <a:tc>
                  <a:txBody>
                    <a:bodyPr/>
                    <a:lstStyle/>
                    <a:p>
                      <a:pPr algn="ctr"/>
                      <a:r>
                        <a:rPr lang="en-US" dirty="0"/>
                        <a:t>.677</a:t>
                      </a:r>
                    </a:p>
                  </a:txBody>
                  <a:tcPr/>
                </a:tc>
                <a:extLst>
                  <a:ext uri="{0D108BD9-81ED-4DB2-BD59-A6C34878D82A}">
                    <a16:rowId xmlns:a16="http://schemas.microsoft.com/office/drawing/2014/main" val="1119880743"/>
                  </a:ext>
                </a:extLst>
              </a:tr>
              <a:tr h="370840">
                <a:tc>
                  <a:txBody>
                    <a:bodyPr/>
                    <a:lstStyle/>
                    <a:p>
                      <a:pPr algn="ctr"/>
                      <a:r>
                        <a:rPr lang="en-US" dirty="0"/>
                        <a:t>2</a:t>
                      </a:r>
                    </a:p>
                  </a:txBody>
                  <a:tcPr/>
                </a:tc>
                <a:tc>
                  <a:txBody>
                    <a:bodyPr/>
                    <a:lstStyle/>
                    <a:p>
                      <a:pPr algn="ctr"/>
                      <a:r>
                        <a:rPr lang="en-US" dirty="0"/>
                        <a:t>.578</a:t>
                      </a:r>
                    </a:p>
                  </a:txBody>
                  <a:tcPr/>
                </a:tc>
                <a:extLst>
                  <a:ext uri="{0D108BD9-81ED-4DB2-BD59-A6C34878D82A}">
                    <a16:rowId xmlns:a16="http://schemas.microsoft.com/office/drawing/2014/main" val="4239991897"/>
                  </a:ext>
                </a:extLst>
              </a:tr>
              <a:tr h="370840">
                <a:tc>
                  <a:txBody>
                    <a:bodyPr/>
                    <a:lstStyle/>
                    <a:p>
                      <a:pPr algn="ctr"/>
                      <a:r>
                        <a:rPr lang="en-US" dirty="0"/>
                        <a:t>3</a:t>
                      </a:r>
                    </a:p>
                  </a:txBody>
                  <a:tcPr/>
                </a:tc>
                <a:tc>
                  <a:txBody>
                    <a:bodyPr/>
                    <a:lstStyle/>
                    <a:p>
                      <a:pPr algn="ctr"/>
                      <a:r>
                        <a:rPr lang="en-US" dirty="0"/>
                        <a:t>.416</a:t>
                      </a:r>
                    </a:p>
                  </a:txBody>
                  <a:tcPr/>
                </a:tc>
                <a:extLst>
                  <a:ext uri="{0D108BD9-81ED-4DB2-BD59-A6C34878D82A}">
                    <a16:rowId xmlns:a16="http://schemas.microsoft.com/office/drawing/2014/main" val="3214443177"/>
                  </a:ext>
                </a:extLst>
              </a:tr>
              <a:tr h="370840">
                <a:tc>
                  <a:txBody>
                    <a:bodyPr/>
                    <a:lstStyle/>
                    <a:p>
                      <a:pPr algn="ctr"/>
                      <a:r>
                        <a:rPr lang="en-US" dirty="0"/>
                        <a:t>4</a:t>
                      </a:r>
                    </a:p>
                  </a:txBody>
                  <a:tcPr/>
                </a:tc>
                <a:tc>
                  <a:txBody>
                    <a:bodyPr/>
                    <a:lstStyle/>
                    <a:p>
                      <a:pPr algn="ctr"/>
                      <a:r>
                        <a:rPr lang="en-US" dirty="0"/>
                        <a:t>.614</a:t>
                      </a:r>
                    </a:p>
                  </a:txBody>
                  <a:tcPr/>
                </a:tc>
                <a:extLst>
                  <a:ext uri="{0D108BD9-81ED-4DB2-BD59-A6C34878D82A}">
                    <a16:rowId xmlns:a16="http://schemas.microsoft.com/office/drawing/2014/main" val="2865690858"/>
                  </a:ext>
                </a:extLst>
              </a:tr>
              <a:tr h="370840">
                <a:tc>
                  <a:txBody>
                    <a:bodyPr/>
                    <a:lstStyle/>
                    <a:p>
                      <a:pPr algn="ctr"/>
                      <a:r>
                        <a:rPr lang="en-US" dirty="0"/>
                        <a:t>5</a:t>
                      </a:r>
                    </a:p>
                  </a:txBody>
                  <a:tcPr/>
                </a:tc>
                <a:tc>
                  <a:txBody>
                    <a:bodyPr/>
                    <a:lstStyle/>
                    <a:p>
                      <a:pPr algn="ctr"/>
                      <a:r>
                        <a:rPr lang="en-US" dirty="0"/>
                        <a:t>.502</a:t>
                      </a:r>
                    </a:p>
                  </a:txBody>
                  <a:tcPr/>
                </a:tc>
                <a:extLst>
                  <a:ext uri="{0D108BD9-81ED-4DB2-BD59-A6C34878D82A}">
                    <a16:rowId xmlns:a16="http://schemas.microsoft.com/office/drawing/2014/main" val="2956880185"/>
                  </a:ext>
                </a:extLst>
              </a:tr>
            </a:tbl>
          </a:graphicData>
        </a:graphic>
      </p:graphicFrame>
      <p:sp>
        <p:nvSpPr>
          <p:cNvPr id="5" name="Rectangle 4">
            <a:extLst>
              <a:ext uri="{FF2B5EF4-FFF2-40B4-BE49-F238E27FC236}">
                <a16:creationId xmlns:a16="http://schemas.microsoft.com/office/drawing/2014/main" id="{A9AE33AA-B340-7D60-D4A4-0C11F33F1B1A}"/>
              </a:ext>
            </a:extLst>
          </p:cNvPr>
          <p:cNvSpPr/>
          <p:nvPr/>
        </p:nvSpPr>
        <p:spPr>
          <a:xfrm>
            <a:off x="4739780" y="453006"/>
            <a:ext cx="3405930" cy="32268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Hierarchical Clusters</a:t>
            </a:r>
          </a:p>
        </p:txBody>
      </p:sp>
      <p:sp>
        <p:nvSpPr>
          <p:cNvPr id="7" name="Rectangle 6">
            <a:extLst>
              <a:ext uri="{FF2B5EF4-FFF2-40B4-BE49-F238E27FC236}">
                <a16:creationId xmlns:a16="http://schemas.microsoft.com/office/drawing/2014/main" id="{B272B116-9DD2-A24D-8573-BE4137C49B0D}"/>
              </a:ext>
            </a:extLst>
          </p:cNvPr>
          <p:cNvSpPr/>
          <p:nvPr/>
        </p:nvSpPr>
        <p:spPr>
          <a:xfrm>
            <a:off x="8386013" y="453005"/>
            <a:ext cx="3405930" cy="5989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Silhouette Plot</a:t>
            </a:r>
          </a:p>
          <a:p>
            <a:pPr algn="ctr"/>
            <a:endParaRPr lang="en-US" dirty="0"/>
          </a:p>
        </p:txBody>
      </p:sp>
      <p:sp>
        <p:nvSpPr>
          <p:cNvPr id="9" name="TextBox 8">
            <a:extLst>
              <a:ext uri="{FF2B5EF4-FFF2-40B4-BE49-F238E27FC236}">
                <a16:creationId xmlns:a16="http://schemas.microsoft.com/office/drawing/2014/main" id="{358B8721-6E54-2DC9-DC1E-73C35E3F9A64}"/>
              </a:ext>
            </a:extLst>
          </p:cNvPr>
          <p:cNvSpPr txBox="1"/>
          <p:nvPr/>
        </p:nvSpPr>
        <p:spPr>
          <a:xfrm>
            <a:off x="4627794" y="3771170"/>
            <a:ext cx="3638974" cy="523220"/>
          </a:xfrm>
          <a:prstGeom prst="rect">
            <a:avLst/>
          </a:prstGeom>
          <a:noFill/>
        </p:spPr>
        <p:txBody>
          <a:bodyPr wrap="square" lIns="91440" tIns="45720" rIns="91440" bIns="45720" anchor="t">
            <a:spAutoFit/>
          </a:bodyPr>
          <a:lstStyle/>
          <a:p>
            <a:r>
              <a:rPr lang="en-US" sz="1200" b="1" dirty="0">
                <a:solidFill>
                  <a:srgbClr val="242424"/>
                </a:solidFill>
                <a:latin typeface="Aptos Narrow"/>
              </a:rPr>
              <a:t>Record the Cluster Number and Silhouette Score in the table provided </a:t>
            </a:r>
            <a:r>
              <a:rPr lang="en-US" sz="1600" b="1" dirty="0">
                <a:solidFill>
                  <a:srgbClr val="242424"/>
                </a:solidFill>
                <a:latin typeface="Aptos Narrow"/>
              </a:rPr>
              <a:t>(add more lines if needed)</a:t>
            </a:r>
            <a:endParaRPr lang="en-US" sz="1600" dirty="0">
              <a:solidFill>
                <a:srgbClr val="000000"/>
              </a:solidFill>
              <a:latin typeface="Aptos Narrow"/>
            </a:endParaRPr>
          </a:p>
        </p:txBody>
      </p:sp>
      <p:pic>
        <p:nvPicPr>
          <p:cNvPr id="8" name="Picture 7" descr="A screenshot of a computer&#10;&#10;AI-generated content may be incorrect.">
            <a:extLst>
              <a:ext uri="{FF2B5EF4-FFF2-40B4-BE49-F238E27FC236}">
                <a16:creationId xmlns:a16="http://schemas.microsoft.com/office/drawing/2014/main" id="{FA51F731-C3B0-70A7-FAE3-1E2F97618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768" y="1005840"/>
            <a:ext cx="3794731" cy="5148580"/>
          </a:xfrm>
          <a:prstGeom prst="rect">
            <a:avLst/>
          </a:prstGeom>
        </p:spPr>
      </p:pic>
      <p:pic>
        <p:nvPicPr>
          <p:cNvPr id="11" name="Picture 10" descr="A screen shot of a graph&#10;&#10;AI-generated content may be incorrect.">
            <a:extLst>
              <a:ext uri="{FF2B5EF4-FFF2-40B4-BE49-F238E27FC236}">
                <a16:creationId xmlns:a16="http://schemas.microsoft.com/office/drawing/2014/main" id="{2AAA01DE-AE0B-EDEE-7DDC-C9A0DB171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519" y="768089"/>
            <a:ext cx="4617720" cy="2596659"/>
          </a:xfrm>
          <a:prstGeom prst="rect">
            <a:avLst/>
          </a:prstGeom>
        </p:spPr>
      </p:pic>
      <p:pic>
        <p:nvPicPr>
          <p:cNvPr id="13" name="Picture 12" descr="A screenshot of a video player&#10;&#10;AI-generated content may be incorrect.">
            <a:extLst>
              <a:ext uri="{FF2B5EF4-FFF2-40B4-BE49-F238E27FC236}">
                <a16:creationId xmlns:a16="http://schemas.microsoft.com/office/drawing/2014/main" id="{77534F55-F5D3-83A0-C061-17122B91A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871" y="3306276"/>
            <a:ext cx="3048000" cy="3479800"/>
          </a:xfrm>
          <a:prstGeom prst="rect">
            <a:avLst/>
          </a:prstGeom>
        </p:spPr>
      </p:pic>
    </p:spTree>
    <p:extLst>
      <p:ext uri="{BB962C8B-B14F-4D97-AF65-F5344CB8AC3E}">
        <p14:creationId xmlns:p14="http://schemas.microsoft.com/office/powerpoint/2010/main" val="138142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215B-1915-3305-2961-3252C692B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0A821-6197-0D2F-6BC8-187CA7701BAF}"/>
              </a:ext>
            </a:extLst>
          </p:cNvPr>
          <p:cNvSpPr>
            <a:spLocks noGrp="1"/>
          </p:cNvSpPr>
          <p:nvPr>
            <p:ph type="title"/>
          </p:nvPr>
        </p:nvSpPr>
        <p:spPr/>
        <p:txBody>
          <a:bodyPr/>
          <a:lstStyle/>
          <a:p>
            <a:r>
              <a:rPr lang="en-US" dirty="0"/>
              <a:t>K-Means Clustering</a:t>
            </a:r>
          </a:p>
        </p:txBody>
      </p:sp>
      <p:sp>
        <p:nvSpPr>
          <p:cNvPr id="4" name="Text Placeholder 3">
            <a:extLst>
              <a:ext uri="{FF2B5EF4-FFF2-40B4-BE49-F238E27FC236}">
                <a16:creationId xmlns:a16="http://schemas.microsoft.com/office/drawing/2014/main" id="{C1934A20-B50D-01BE-AD5D-A73ADEC10C63}"/>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Record the setting values used below :</a:t>
            </a:r>
            <a:endParaRPr lang="en-US" dirty="0"/>
          </a:p>
          <a:p>
            <a:endParaRPr lang="en-US" b="1" dirty="0">
              <a:solidFill>
                <a:srgbClr val="242424"/>
              </a:solidFill>
              <a:latin typeface="Aptos Narrow"/>
            </a:endParaRPr>
          </a:p>
          <a:p>
            <a:endParaRPr lang="en-US" b="1" dirty="0">
              <a:solidFill>
                <a:srgbClr val="242424"/>
              </a:solidFill>
              <a:latin typeface="Aptos Narrow"/>
            </a:endParaRPr>
          </a:p>
          <a:p>
            <a:endParaRPr lang="en-US" b="1" dirty="0">
              <a:solidFill>
                <a:srgbClr val="242424"/>
              </a:solidFill>
              <a:latin typeface="Aptos Narrow"/>
            </a:endParaRPr>
          </a:p>
          <a:p>
            <a:endParaRPr lang="en-US" b="1" dirty="0">
              <a:solidFill>
                <a:srgbClr val="242424"/>
              </a:solidFill>
              <a:latin typeface="Aptos Narrow"/>
            </a:endParaRPr>
          </a:p>
          <a:p>
            <a:endParaRPr lang="en-US" b="1" dirty="0">
              <a:solidFill>
                <a:srgbClr val="242424"/>
              </a:solidFill>
              <a:latin typeface="Aptos Narrow"/>
            </a:endParaRPr>
          </a:p>
          <a:p>
            <a:endParaRPr lang="en-US" b="1" dirty="0">
              <a:solidFill>
                <a:srgbClr val="242424"/>
              </a:solidFill>
              <a:latin typeface="Aptos Narrow"/>
            </a:endParaRPr>
          </a:p>
        </p:txBody>
      </p:sp>
      <p:graphicFrame>
        <p:nvGraphicFramePr>
          <p:cNvPr id="7" name="Table 8">
            <a:extLst>
              <a:ext uri="{FF2B5EF4-FFF2-40B4-BE49-F238E27FC236}">
                <a16:creationId xmlns:a16="http://schemas.microsoft.com/office/drawing/2014/main" id="{763DE1C7-8B06-EDAB-2A27-D2715FB30EDB}"/>
              </a:ext>
            </a:extLst>
          </p:cNvPr>
          <p:cNvGraphicFramePr>
            <a:graphicFrameLocks noGrp="1"/>
          </p:cNvGraphicFramePr>
          <p:nvPr>
            <p:ph idx="1"/>
            <p:extLst>
              <p:ext uri="{D42A27DB-BD31-4B8C-83A1-F6EECF244321}">
                <p14:modId xmlns:p14="http://schemas.microsoft.com/office/powerpoint/2010/main" val="2324449474"/>
              </p:ext>
            </p:extLst>
          </p:nvPr>
        </p:nvGraphicFramePr>
        <p:xfrm>
          <a:off x="4974671" y="4260049"/>
          <a:ext cx="2936146" cy="2494280"/>
        </p:xfrm>
        <a:graphic>
          <a:graphicData uri="http://schemas.openxmlformats.org/drawingml/2006/table">
            <a:tbl>
              <a:tblPr firstRow="1" bandRow="1">
                <a:tableStyleId>{5C22544A-7EE6-4342-B048-85BDC9FD1C3A}</a:tableStyleId>
              </a:tblPr>
              <a:tblGrid>
                <a:gridCol w="1227785">
                  <a:extLst>
                    <a:ext uri="{9D8B030D-6E8A-4147-A177-3AD203B41FA5}">
                      <a16:colId xmlns:a16="http://schemas.microsoft.com/office/drawing/2014/main" val="2623912470"/>
                    </a:ext>
                  </a:extLst>
                </a:gridCol>
                <a:gridCol w="1708361">
                  <a:extLst>
                    <a:ext uri="{9D8B030D-6E8A-4147-A177-3AD203B41FA5}">
                      <a16:colId xmlns:a16="http://schemas.microsoft.com/office/drawing/2014/main" val="134584763"/>
                    </a:ext>
                  </a:extLst>
                </a:gridCol>
              </a:tblGrid>
              <a:tr h="370840">
                <a:tc>
                  <a:txBody>
                    <a:bodyPr/>
                    <a:lstStyle/>
                    <a:p>
                      <a:pPr algn="ctr"/>
                      <a:r>
                        <a:rPr lang="en-US" dirty="0"/>
                        <a:t>Cluster Number</a:t>
                      </a:r>
                    </a:p>
                  </a:txBody>
                  <a:tcPr/>
                </a:tc>
                <a:tc>
                  <a:txBody>
                    <a:bodyPr/>
                    <a:lstStyle/>
                    <a:p>
                      <a:pPr algn="ctr"/>
                      <a:r>
                        <a:rPr lang="en-US" dirty="0"/>
                        <a:t>Silhouette </a:t>
                      </a:r>
                    </a:p>
                    <a:p>
                      <a:pPr algn="ctr"/>
                      <a:r>
                        <a:rPr lang="en-US" dirty="0"/>
                        <a:t>Score</a:t>
                      </a:r>
                    </a:p>
                  </a:txBody>
                  <a:tcPr/>
                </a:tc>
                <a:extLst>
                  <a:ext uri="{0D108BD9-81ED-4DB2-BD59-A6C34878D82A}">
                    <a16:rowId xmlns:a16="http://schemas.microsoft.com/office/drawing/2014/main" val="3452834405"/>
                  </a:ext>
                </a:extLst>
              </a:tr>
              <a:tr h="370840">
                <a:tc>
                  <a:txBody>
                    <a:bodyPr/>
                    <a:lstStyle/>
                    <a:p>
                      <a:pPr algn="ctr"/>
                      <a:r>
                        <a:rPr lang="en-US" dirty="0"/>
                        <a:t>1</a:t>
                      </a:r>
                    </a:p>
                  </a:txBody>
                  <a:tcPr/>
                </a:tc>
                <a:tc>
                  <a:txBody>
                    <a:bodyPr/>
                    <a:lstStyle/>
                    <a:p>
                      <a:pPr algn="ctr"/>
                      <a:r>
                        <a:rPr lang="en-US" dirty="0"/>
                        <a:t>.545</a:t>
                      </a:r>
                    </a:p>
                  </a:txBody>
                  <a:tcPr/>
                </a:tc>
                <a:extLst>
                  <a:ext uri="{0D108BD9-81ED-4DB2-BD59-A6C34878D82A}">
                    <a16:rowId xmlns:a16="http://schemas.microsoft.com/office/drawing/2014/main" val="1119880743"/>
                  </a:ext>
                </a:extLst>
              </a:tr>
              <a:tr h="370840">
                <a:tc>
                  <a:txBody>
                    <a:bodyPr/>
                    <a:lstStyle/>
                    <a:p>
                      <a:pPr algn="ctr"/>
                      <a:r>
                        <a:rPr lang="en-US" dirty="0"/>
                        <a:t>2</a:t>
                      </a:r>
                    </a:p>
                  </a:txBody>
                  <a:tcPr/>
                </a:tc>
                <a:tc>
                  <a:txBody>
                    <a:bodyPr/>
                    <a:lstStyle/>
                    <a:p>
                      <a:pPr algn="ctr"/>
                      <a:r>
                        <a:rPr lang="en-US" dirty="0"/>
                        <a:t>.564</a:t>
                      </a:r>
                    </a:p>
                  </a:txBody>
                  <a:tcPr/>
                </a:tc>
                <a:extLst>
                  <a:ext uri="{0D108BD9-81ED-4DB2-BD59-A6C34878D82A}">
                    <a16:rowId xmlns:a16="http://schemas.microsoft.com/office/drawing/2014/main" val="4239991897"/>
                  </a:ext>
                </a:extLst>
              </a:tr>
              <a:tr h="370840">
                <a:tc>
                  <a:txBody>
                    <a:bodyPr/>
                    <a:lstStyle/>
                    <a:p>
                      <a:pPr algn="ctr"/>
                      <a:r>
                        <a:rPr lang="en-US" dirty="0"/>
                        <a:t>3</a:t>
                      </a:r>
                    </a:p>
                  </a:txBody>
                  <a:tcPr/>
                </a:tc>
                <a:tc>
                  <a:txBody>
                    <a:bodyPr/>
                    <a:lstStyle/>
                    <a:p>
                      <a:pPr algn="ctr"/>
                      <a:r>
                        <a:rPr lang="en-US" dirty="0"/>
                        <a:t>.496</a:t>
                      </a:r>
                    </a:p>
                  </a:txBody>
                  <a:tcPr/>
                </a:tc>
                <a:extLst>
                  <a:ext uri="{0D108BD9-81ED-4DB2-BD59-A6C34878D82A}">
                    <a16:rowId xmlns:a16="http://schemas.microsoft.com/office/drawing/2014/main" val="3214443177"/>
                  </a:ext>
                </a:extLst>
              </a:tr>
              <a:tr h="370840">
                <a:tc>
                  <a:txBody>
                    <a:bodyPr/>
                    <a:lstStyle/>
                    <a:p>
                      <a:pPr algn="ctr"/>
                      <a:r>
                        <a:rPr lang="en-US" dirty="0"/>
                        <a:t>4</a:t>
                      </a:r>
                    </a:p>
                  </a:txBody>
                  <a:tcPr/>
                </a:tc>
                <a:tc>
                  <a:txBody>
                    <a:bodyPr/>
                    <a:lstStyle/>
                    <a:p>
                      <a:pPr algn="ctr"/>
                      <a:r>
                        <a:rPr lang="en-US" dirty="0"/>
                        <a:t>.624</a:t>
                      </a:r>
                    </a:p>
                  </a:txBody>
                  <a:tcPr/>
                </a:tc>
                <a:extLst>
                  <a:ext uri="{0D108BD9-81ED-4DB2-BD59-A6C34878D82A}">
                    <a16:rowId xmlns:a16="http://schemas.microsoft.com/office/drawing/2014/main" val="2865690858"/>
                  </a:ext>
                </a:extLst>
              </a:tr>
              <a:tr h="370840">
                <a:tc>
                  <a:txBody>
                    <a:bodyPr/>
                    <a:lstStyle/>
                    <a:p>
                      <a:pPr algn="ctr"/>
                      <a:r>
                        <a:rPr lang="en-US" dirty="0"/>
                        <a:t>5</a:t>
                      </a:r>
                    </a:p>
                  </a:txBody>
                  <a:tcPr/>
                </a:tc>
                <a:tc>
                  <a:txBody>
                    <a:bodyPr/>
                    <a:lstStyle/>
                    <a:p>
                      <a:pPr algn="ctr"/>
                      <a:endParaRPr lang="en-US" dirty="0"/>
                    </a:p>
                  </a:txBody>
                  <a:tcPr/>
                </a:tc>
                <a:extLst>
                  <a:ext uri="{0D108BD9-81ED-4DB2-BD59-A6C34878D82A}">
                    <a16:rowId xmlns:a16="http://schemas.microsoft.com/office/drawing/2014/main" val="2956880185"/>
                  </a:ext>
                </a:extLst>
              </a:tr>
            </a:tbl>
          </a:graphicData>
        </a:graphic>
      </p:graphicFrame>
      <p:sp>
        <p:nvSpPr>
          <p:cNvPr id="9" name="Rectangle 8">
            <a:extLst>
              <a:ext uri="{FF2B5EF4-FFF2-40B4-BE49-F238E27FC236}">
                <a16:creationId xmlns:a16="http://schemas.microsoft.com/office/drawing/2014/main" id="{A9BC9F7D-0E3E-9B57-2B14-9F5859104B64}"/>
              </a:ext>
            </a:extLst>
          </p:cNvPr>
          <p:cNvSpPr/>
          <p:nvPr/>
        </p:nvSpPr>
        <p:spPr>
          <a:xfrm>
            <a:off x="4739780" y="453006"/>
            <a:ext cx="3405930" cy="32268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K-Means Clusters</a:t>
            </a:r>
          </a:p>
        </p:txBody>
      </p:sp>
      <p:sp>
        <p:nvSpPr>
          <p:cNvPr id="10" name="Rectangle 9">
            <a:extLst>
              <a:ext uri="{FF2B5EF4-FFF2-40B4-BE49-F238E27FC236}">
                <a16:creationId xmlns:a16="http://schemas.microsoft.com/office/drawing/2014/main" id="{66AC2ED9-9D44-7988-E071-5A4DCAB5DE14}"/>
              </a:ext>
            </a:extLst>
          </p:cNvPr>
          <p:cNvSpPr/>
          <p:nvPr/>
        </p:nvSpPr>
        <p:spPr>
          <a:xfrm>
            <a:off x="8386013" y="453005"/>
            <a:ext cx="3405930" cy="5989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Silhouette Plot</a:t>
            </a:r>
          </a:p>
          <a:p>
            <a:pPr algn="ctr"/>
            <a:endParaRPr lang="en-US" dirty="0"/>
          </a:p>
        </p:txBody>
      </p:sp>
      <p:sp>
        <p:nvSpPr>
          <p:cNvPr id="5" name="TextBox 4">
            <a:extLst>
              <a:ext uri="{FF2B5EF4-FFF2-40B4-BE49-F238E27FC236}">
                <a16:creationId xmlns:a16="http://schemas.microsoft.com/office/drawing/2014/main" id="{7EF17CC7-18B3-6918-BB34-33422DCF91AF}"/>
              </a:ext>
            </a:extLst>
          </p:cNvPr>
          <p:cNvSpPr txBox="1"/>
          <p:nvPr/>
        </p:nvSpPr>
        <p:spPr>
          <a:xfrm>
            <a:off x="4627794" y="3771170"/>
            <a:ext cx="3638974" cy="523220"/>
          </a:xfrm>
          <a:prstGeom prst="rect">
            <a:avLst/>
          </a:prstGeom>
          <a:noFill/>
        </p:spPr>
        <p:txBody>
          <a:bodyPr wrap="square" lIns="91440" tIns="45720" rIns="91440" bIns="45720" anchor="t">
            <a:spAutoFit/>
          </a:bodyPr>
          <a:lstStyle/>
          <a:p>
            <a:r>
              <a:rPr lang="en-US" sz="1200" b="1" dirty="0">
                <a:solidFill>
                  <a:srgbClr val="242424"/>
                </a:solidFill>
                <a:latin typeface="Aptos Narrow"/>
              </a:rPr>
              <a:t>Record the Cluster Number and Silhouette Score in the table provided </a:t>
            </a:r>
            <a:r>
              <a:rPr lang="en-US" sz="1600" b="1" dirty="0">
                <a:solidFill>
                  <a:srgbClr val="242424"/>
                </a:solidFill>
                <a:latin typeface="Aptos Narrow"/>
              </a:rPr>
              <a:t>(add more lines if needed)</a:t>
            </a:r>
            <a:endParaRPr lang="en-US" sz="1600" dirty="0">
              <a:solidFill>
                <a:srgbClr val="000000"/>
              </a:solidFill>
              <a:latin typeface="Aptos Narrow"/>
            </a:endParaRPr>
          </a:p>
        </p:txBody>
      </p:sp>
      <p:pic>
        <p:nvPicPr>
          <p:cNvPr id="6" name="Picture 5" descr="A screenshot of a computer&#10;&#10;AI-generated content may be incorrect.">
            <a:extLst>
              <a:ext uri="{FF2B5EF4-FFF2-40B4-BE49-F238E27FC236}">
                <a16:creationId xmlns:a16="http://schemas.microsoft.com/office/drawing/2014/main" id="{FAFC5CC7-B195-0A60-10A5-AF10BB5FB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477" y="3771170"/>
            <a:ext cx="4112179" cy="2933529"/>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E36AF53-3C2C-014C-5A63-FE7B84496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602" y="2094171"/>
            <a:ext cx="4883317" cy="3638550"/>
          </a:xfrm>
          <a:prstGeom prst="rect">
            <a:avLst/>
          </a:prstGeom>
        </p:spPr>
      </p:pic>
      <p:pic>
        <p:nvPicPr>
          <p:cNvPr id="13" name="Picture 12" descr="A group of words on a screen&#10;&#10;AI-generated content may be incorrect.">
            <a:extLst>
              <a:ext uri="{FF2B5EF4-FFF2-40B4-BE49-F238E27FC236}">
                <a16:creationId xmlns:a16="http://schemas.microsoft.com/office/drawing/2014/main" id="{519427B4-79A0-B9C8-EF69-58BB58EA8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796" y="781172"/>
            <a:ext cx="3907065" cy="2625998"/>
          </a:xfrm>
          <a:prstGeom prst="rect">
            <a:avLst/>
          </a:prstGeom>
        </p:spPr>
      </p:pic>
    </p:spTree>
    <p:extLst>
      <p:ext uri="{BB962C8B-B14F-4D97-AF65-F5344CB8AC3E}">
        <p14:creationId xmlns:p14="http://schemas.microsoft.com/office/powerpoint/2010/main" val="205382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215B-1915-3305-2961-3252C692B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0A821-6197-0D2F-6BC8-187CA7701BAF}"/>
              </a:ext>
            </a:extLst>
          </p:cNvPr>
          <p:cNvSpPr>
            <a:spLocks noGrp="1"/>
          </p:cNvSpPr>
          <p:nvPr>
            <p:ph type="title"/>
          </p:nvPr>
        </p:nvSpPr>
        <p:spPr/>
        <p:txBody>
          <a:bodyPr/>
          <a:lstStyle/>
          <a:p>
            <a:r>
              <a:rPr lang="en-US" dirty="0"/>
              <a:t>DBSCAN</a:t>
            </a:r>
          </a:p>
        </p:txBody>
      </p:sp>
      <p:sp>
        <p:nvSpPr>
          <p:cNvPr id="4" name="Text Placeholder 3">
            <a:extLst>
              <a:ext uri="{FF2B5EF4-FFF2-40B4-BE49-F238E27FC236}">
                <a16:creationId xmlns:a16="http://schemas.microsoft.com/office/drawing/2014/main" id="{C1934A20-B50D-01BE-AD5D-A73ADEC10C63}"/>
              </a:ext>
            </a:extLst>
          </p:cNvPr>
          <p:cNvSpPr>
            <a:spLocks noGrp="1"/>
          </p:cNvSpPr>
          <p:nvPr>
            <p:ph type="body" sz="half" idx="2"/>
          </p:nvPr>
        </p:nvSpPr>
        <p:spPr>
          <a:xfrm>
            <a:off x="500173" y="2644997"/>
            <a:ext cx="3859397" cy="3226826"/>
          </a:xfrm>
        </p:spPr>
        <p:txBody>
          <a:bodyPr vert="horz" lIns="91440" tIns="45720" rIns="91440" bIns="45720" rtlCol="0" anchor="t">
            <a:normAutofit/>
          </a:bodyPr>
          <a:lstStyle/>
          <a:p>
            <a:r>
              <a:rPr lang="en-US" b="1" dirty="0">
                <a:solidFill>
                  <a:srgbClr val="242424"/>
                </a:solidFill>
                <a:latin typeface="Aptos Narrow"/>
              </a:rPr>
              <a:t>Record the setting values used below :</a:t>
            </a:r>
            <a:endParaRPr lang="en-US" dirty="0">
              <a:solidFill>
                <a:srgbClr val="000000"/>
              </a:solidFill>
              <a:latin typeface="Aptos Narrow"/>
            </a:endParaRPr>
          </a:p>
        </p:txBody>
      </p:sp>
      <p:graphicFrame>
        <p:nvGraphicFramePr>
          <p:cNvPr id="3" name="Table 8">
            <a:extLst>
              <a:ext uri="{FF2B5EF4-FFF2-40B4-BE49-F238E27FC236}">
                <a16:creationId xmlns:a16="http://schemas.microsoft.com/office/drawing/2014/main" id="{5457A9ED-3CCE-5184-45FE-CF24C773E2CB}"/>
              </a:ext>
            </a:extLst>
          </p:cNvPr>
          <p:cNvGraphicFramePr>
            <a:graphicFrameLocks/>
          </p:cNvGraphicFramePr>
          <p:nvPr>
            <p:extLst>
              <p:ext uri="{D42A27DB-BD31-4B8C-83A1-F6EECF244321}">
                <p14:modId xmlns:p14="http://schemas.microsoft.com/office/powerpoint/2010/main" val="2971446017"/>
              </p:ext>
            </p:extLst>
          </p:nvPr>
        </p:nvGraphicFramePr>
        <p:xfrm>
          <a:off x="4870875" y="4285499"/>
          <a:ext cx="2936146" cy="2498143"/>
        </p:xfrm>
        <a:graphic>
          <a:graphicData uri="http://schemas.openxmlformats.org/drawingml/2006/table">
            <a:tbl>
              <a:tblPr firstRow="1" bandRow="1">
                <a:tableStyleId>{5C22544A-7EE6-4342-B048-85BDC9FD1C3A}</a:tableStyleId>
              </a:tblPr>
              <a:tblGrid>
                <a:gridCol w="1193442">
                  <a:extLst>
                    <a:ext uri="{9D8B030D-6E8A-4147-A177-3AD203B41FA5}">
                      <a16:colId xmlns:a16="http://schemas.microsoft.com/office/drawing/2014/main" val="2623912470"/>
                    </a:ext>
                  </a:extLst>
                </a:gridCol>
                <a:gridCol w="1742704">
                  <a:extLst>
                    <a:ext uri="{9D8B030D-6E8A-4147-A177-3AD203B41FA5}">
                      <a16:colId xmlns:a16="http://schemas.microsoft.com/office/drawing/2014/main" val="134584763"/>
                    </a:ext>
                  </a:extLst>
                </a:gridCol>
              </a:tblGrid>
              <a:tr h="643943">
                <a:tc>
                  <a:txBody>
                    <a:bodyPr/>
                    <a:lstStyle/>
                    <a:p>
                      <a:pPr algn="ctr"/>
                      <a:r>
                        <a:rPr lang="en-US" dirty="0"/>
                        <a:t>Cluster Number</a:t>
                      </a:r>
                    </a:p>
                  </a:txBody>
                  <a:tcPr/>
                </a:tc>
                <a:tc>
                  <a:txBody>
                    <a:bodyPr/>
                    <a:lstStyle/>
                    <a:p>
                      <a:pPr algn="ctr"/>
                      <a:r>
                        <a:rPr lang="en-US" dirty="0"/>
                        <a:t>Silhouette </a:t>
                      </a:r>
                    </a:p>
                    <a:p>
                      <a:pPr algn="ctr"/>
                      <a:r>
                        <a:rPr lang="en-US" dirty="0"/>
                        <a:t>Score</a:t>
                      </a:r>
                    </a:p>
                  </a:txBody>
                  <a:tcPr/>
                </a:tc>
                <a:extLst>
                  <a:ext uri="{0D108BD9-81ED-4DB2-BD59-A6C34878D82A}">
                    <a16:rowId xmlns:a16="http://schemas.microsoft.com/office/drawing/2014/main" val="3452834405"/>
                  </a:ext>
                </a:extLst>
              </a:tr>
              <a:tr h="370840">
                <a:tc>
                  <a:txBody>
                    <a:bodyPr/>
                    <a:lstStyle/>
                    <a:p>
                      <a:pPr algn="ctr"/>
                      <a:r>
                        <a:rPr lang="en-US" dirty="0"/>
                        <a:t>1</a:t>
                      </a:r>
                    </a:p>
                  </a:txBody>
                  <a:tcPr/>
                </a:tc>
                <a:tc>
                  <a:txBody>
                    <a:bodyPr/>
                    <a:lstStyle/>
                    <a:p>
                      <a:pPr algn="ctr"/>
                      <a:r>
                        <a:rPr lang="en-US" dirty="0"/>
                        <a:t>.793</a:t>
                      </a:r>
                    </a:p>
                  </a:txBody>
                  <a:tcPr/>
                </a:tc>
                <a:extLst>
                  <a:ext uri="{0D108BD9-81ED-4DB2-BD59-A6C34878D82A}">
                    <a16:rowId xmlns:a16="http://schemas.microsoft.com/office/drawing/2014/main" val="1119880743"/>
                  </a:ext>
                </a:extLst>
              </a:tr>
              <a:tr h="370840">
                <a:tc>
                  <a:txBody>
                    <a:bodyPr/>
                    <a:lstStyle/>
                    <a:p>
                      <a:pPr algn="ctr"/>
                      <a:r>
                        <a:rPr lang="en-US" dirty="0"/>
                        <a:t>2</a:t>
                      </a:r>
                    </a:p>
                  </a:txBody>
                  <a:tcPr/>
                </a:tc>
                <a:tc>
                  <a:txBody>
                    <a:bodyPr/>
                    <a:lstStyle/>
                    <a:p>
                      <a:pPr algn="ctr"/>
                      <a:r>
                        <a:rPr lang="en-US" dirty="0"/>
                        <a:t>.538</a:t>
                      </a:r>
                    </a:p>
                  </a:txBody>
                  <a:tcPr/>
                </a:tc>
                <a:extLst>
                  <a:ext uri="{0D108BD9-81ED-4DB2-BD59-A6C34878D82A}">
                    <a16:rowId xmlns:a16="http://schemas.microsoft.com/office/drawing/2014/main" val="4239991897"/>
                  </a:ext>
                </a:extLst>
              </a:tr>
              <a:tr h="370840">
                <a:tc>
                  <a:txBody>
                    <a:bodyPr/>
                    <a:lstStyle/>
                    <a:p>
                      <a:pPr algn="ctr"/>
                      <a:r>
                        <a:rPr lang="en-US" dirty="0"/>
                        <a:t>3</a:t>
                      </a:r>
                    </a:p>
                  </a:txBody>
                  <a:tcPr/>
                </a:tc>
                <a:tc>
                  <a:txBody>
                    <a:bodyPr/>
                    <a:lstStyle/>
                    <a:p>
                      <a:pPr algn="ctr"/>
                      <a:r>
                        <a:rPr lang="en-US" dirty="0"/>
                        <a:t>.245</a:t>
                      </a:r>
                    </a:p>
                  </a:txBody>
                  <a:tcPr/>
                </a:tc>
                <a:extLst>
                  <a:ext uri="{0D108BD9-81ED-4DB2-BD59-A6C34878D82A}">
                    <a16:rowId xmlns:a16="http://schemas.microsoft.com/office/drawing/2014/main" val="3214443177"/>
                  </a:ext>
                </a:extLst>
              </a:tr>
              <a:tr h="370840">
                <a:tc>
                  <a:txBody>
                    <a:bodyPr/>
                    <a:lstStyle/>
                    <a:p>
                      <a:pPr algn="ctr"/>
                      <a:r>
                        <a:rPr lang="en-US" dirty="0"/>
                        <a:t>4</a:t>
                      </a:r>
                    </a:p>
                  </a:txBody>
                  <a:tcPr/>
                </a:tc>
                <a:tc>
                  <a:txBody>
                    <a:bodyPr/>
                    <a:lstStyle/>
                    <a:p>
                      <a:pPr algn="ctr"/>
                      <a:r>
                        <a:rPr lang="en-US" dirty="0"/>
                        <a:t>.832</a:t>
                      </a:r>
                    </a:p>
                  </a:txBody>
                  <a:tcPr/>
                </a:tc>
                <a:extLst>
                  <a:ext uri="{0D108BD9-81ED-4DB2-BD59-A6C34878D82A}">
                    <a16:rowId xmlns:a16="http://schemas.microsoft.com/office/drawing/2014/main" val="798995849"/>
                  </a:ext>
                </a:extLst>
              </a:tr>
              <a:tr h="370840">
                <a:tc>
                  <a:txBody>
                    <a:bodyPr/>
                    <a:lstStyle/>
                    <a:p>
                      <a:pPr algn="ctr"/>
                      <a:r>
                        <a:rPr lang="en-US" dirty="0"/>
                        <a:t>5</a:t>
                      </a:r>
                    </a:p>
                  </a:txBody>
                  <a:tcPr/>
                </a:tc>
                <a:tc>
                  <a:txBody>
                    <a:bodyPr/>
                    <a:lstStyle/>
                    <a:p>
                      <a:pPr algn="ctr"/>
                      <a:r>
                        <a:rPr lang="en-US" dirty="0"/>
                        <a:t>.786</a:t>
                      </a:r>
                    </a:p>
                  </a:txBody>
                  <a:tcPr/>
                </a:tc>
                <a:extLst>
                  <a:ext uri="{0D108BD9-81ED-4DB2-BD59-A6C34878D82A}">
                    <a16:rowId xmlns:a16="http://schemas.microsoft.com/office/drawing/2014/main" val="2053612357"/>
                  </a:ext>
                </a:extLst>
              </a:tr>
            </a:tbl>
          </a:graphicData>
        </a:graphic>
      </p:graphicFrame>
      <p:sp>
        <p:nvSpPr>
          <p:cNvPr id="5" name="Rectangle 4">
            <a:extLst>
              <a:ext uri="{FF2B5EF4-FFF2-40B4-BE49-F238E27FC236}">
                <a16:creationId xmlns:a16="http://schemas.microsoft.com/office/drawing/2014/main" id="{A9AE33AA-B340-7D60-D4A4-0C11F33F1B1A}"/>
              </a:ext>
            </a:extLst>
          </p:cNvPr>
          <p:cNvSpPr/>
          <p:nvPr/>
        </p:nvSpPr>
        <p:spPr>
          <a:xfrm>
            <a:off x="4739780" y="453006"/>
            <a:ext cx="3405930" cy="32268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DBSCAN Clusters</a:t>
            </a:r>
          </a:p>
        </p:txBody>
      </p:sp>
      <p:sp>
        <p:nvSpPr>
          <p:cNvPr id="7" name="Rectangle 6">
            <a:extLst>
              <a:ext uri="{FF2B5EF4-FFF2-40B4-BE49-F238E27FC236}">
                <a16:creationId xmlns:a16="http://schemas.microsoft.com/office/drawing/2014/main" id="{B272B116-9DD2-A24D-8573-BE4137C49B0D}"/>
              </a:ext>
            </a:extLst>
          </p:cNvPr>
          <p:cNvSpPr/>
          <p:nvPr/>
        </p:nvSpPr>
        <p:spPr>
          <a:xfrm>
            <a:off x="8386013" y="453005"/>
            <a:ext cx="3405930" cy="59897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Silhouette Plot</a:t>
            </a:r>
          </a:p>
          <a:p>
            <a:pPr algn="ctr"/>
            <a:endParaRPr lang="en-US" dirty="0"/>
          </a:p>
        </p:txBody>
      </p:sp>
      <p:sp>
        <p:nvSpPr>
          <p:cNvPr id="9" name="TextBox 8">
            <a:extLst>
              <a:ext uri="{FF2B5EF4-FFF2-40B4-BE49-F238E27FC236}">
                <a16:creationId xmlns:a16="http://schemas.microsoft.com/office/drawing/2014/main" id="{31F01B9F-D432-4EEC-E8E8-73D0B2435FC5}"/>
              </a:ext>
            </a:extLst>
          </p:cNvPr>
          <p:cNvSpPr txBox="1"/>
          <p:nvPr/>
        </p:nvSpPr>
        <p:spPr>
          <a:xfrm>
            <a:off x="4627794" y="3771170"/>
            <a:ext cx="3638974" cy="523220"/>
          </a:xfrm>
          <a:prstGeom prst="rect">
            <a:avLst/>
          </a:prstGeom>
          <a:noFill/>
        </p:spPr>
        <p:txBody>
          <a:bodyPr wrap="square" lIns="91440" tIns="45720" rIns="91440" bIns="45720" anchor="t">
            <a:spAutoFit/>
          </a:bodyPr>
          <a:lstStyle/>
          <a:p>
            <a:r>
              <a:rPr lang="en-US" sz="1200" b="1" dirty="0">
                <a:solidFill>
                  <a:srgbClr val="242424"/>
                </a:solidFill>
                <a:latin typeface="Aptos Narrow"/>
              </a:rPr>
              <a:t>Record the Cluster Number and Silhouette Score in the table provided </a:t>
            </a:r>
            <a:r>
              <a:rPr lang="en-US" sz="1600" b="1" dirty="0">
                <a:solidFill>
                  <a:srgbClr val="242424"/>
                </a:solidFill>
                <a:latin typeface="Aptos Narrow"/>
              </a:rPr>
              <a:t>(add more lines if needed)</a:t>
            </a:r>
            <a:endParaRPr lang="en-US" sz="1600" dirty="0">
              <a:solidFill>
                <a:srgbClr val="000000"/>
              </a:solidFill>
              <a:latin typeface="Aptos Narrow"/>
            </a:endParaRPr>
          </a:p>
        </p:txBody>
      </p:sp>
      <p:pic>
        <p:nvPicPr>
          <p:cNvPr id="8" name="Picture 7" descr="A screenshot of a computer&#10;&#10;AI-generated content may be incorrect.">
            <a:extLst>
              <a:ext uri="{FF2B5EF4-FFF2-40B4-BE49-F238E27FC236}">
                <a16:creationId xmlns:a16="http://schemas.microsoft.com/office/drawing/2014/main" id="{81F85E4E-6AAD-5E5D-DD53-A15FA7A7A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702" y="3628962"/>
            <a:ext cx="3086100" cy="2413000"/>
          </a:xfrm>
          <a:prstGeom prst="rect">
            <a:avLst/>
          </a:prstGeom>
        </p:spPr>
      </p:pic>
      <p:pic>
        <p:nvPicPr>
          <p:cNvPr id="11" name="Picture 10" descr="A screenshot of a computer screen&#10;&#10;AI-generated content may be incorrect.">
            <a:extLst>
              <a:ext uri="{FF2B5EF4-FFF2-40B4-BE49-F238E27FC236}">
                <a16:creationId xmlns:a16="http://schemas.microsoft.com/office/drawing/2014/main" id="{5CD602CE-6A7D-CD9F-20C9-75CF6DB98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456" y="453005"/>
            <a:ext cx="4453087" cy="326586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7736EAD-8BB7-7CC2-A866-EC6C233A2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5710" y="1188022"/>
            <a:ext cx="4086975" cy="4853940"/>
          </a:xfrm>
          <a:prstGeom prst="rect">
            <a:avLst/>
          </a:prstGeom>
        </p:spPr>
      </p:pic>
    </p:spTree>
    <p:extLst>
      <p:ext uri="{BB962C8B-B14F-4D97-AF65-F5344CB8AC3E}">
        <p14:creationId xmlns:p14="http://schemas.microsoft.com/office/powerpoint/2010/main" val="116504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0215B-1915-3305-2961-3252C692B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0A821-6197-0D2F-6BC8-187CA7701BAF}"/>
              </a:ext>
            </a:extLst>
          </p:cNvPr>
          <p:cNvSpPr>
            <a:spLocks noGrp="1"/>
          </p:cNvSpPr>
          <p:nvPr>
            <p:ph type="title"/>
          </p:nvPr>
        </p:nvSpPr>
        <p:spPr/>
        <p:txBody>
          <a:bodyPr/>
          <a:lstStyle/>
          <a:p>
            <a:r>
              <a:rPr lang="en-US" dirty="0"/>
              <a:t>Information Development</a:t>
            </a:r>
          </a:p>
        </p:txBody>
      </p:sp>
      <p:sp>
        <p:nvSpPr>
          <p:cNvPr id="3" name="Content Placeholder 2">
            <a:extLst>
              <a:ext uri="{FF2B5EF4-FFF2-40B4-BE49-F238E27FC236}">
                <a16:creationId xmlns:a16="http://schemas.microsoft.com/office/drawing/2014/main" id="{D835E1EC-2B3A-123D-E665-6A50DB6D4658}"/>
              </a:ext>
            </a:extLst>
          </p:cNvPr>
          <p:cNvSpPr>
            <a:spLocks noGrp="1"/>
          </p:cNvSpPr>
          <p:nvPr>
            <p:ph idx="1"/>
          </p:nvPr>
        </p:nvSpPr>
        <p:spPr/>
        <p:txBody>
          <a:bodyPr>
            <a:normAutofit fontScale="77500" lnSpcReduction="20000"/>
          </a:bodyPr>
          <a:lstStyle/>
          <a:p>
            <a:r>
              <a:rPr lang="en-US" dirty="0"/>
              <a:t>The clustering that resulted in the highest silhouette score would be the K means clustering, which just so happened to separate the data into the perfect share growth matrix for discovering which businesses to invest in. The first decision tree comes to the conclusion that very powerful companies that don’t have much growth potential struggle to find customer satisfaction. The second tree says that high profit companies will only be a medium profit because of the high costs, where as the medium profits can produce higher profit share because of their need to be very cost effective </a:t>
            </a:r>
          </a:p>
        </p:txBody>
      </p:sp>
      <p:sp>
        <p:nvSpPr>
          <p:cNvPr id="4" name="Text Placeholder 3">
            <a:extLst>
              <a:ext uri="{FF2B5EF4-FFF2-40B4-BE49-F238E27FC236}">
                <a16:creationId xmlns:a16="http://schemas.microsoft.com/office/drawing/2014/main" id="{C1934A20-B50D-01BE-AD5D-A73ADEC10C63}"/>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Analysis Outcomes</a:t>
            </a:r>
            <a:endParaRPr lang="en-US">
              <a:solidFill>
                <a:srgbClr val="000000"/>
              </a:solidFill>
              <a:latin typeface="Aptos Narrow"/>
            </a:endParaRPr>
          </a:p>
          <a:p>
            <a:r>
              <a:rPr lang="en-US" b="1" dirty="0">
                <a:solidFill>
                  <a:srgbClr val="242424"/>
                </a:solidFill>
                <a:latin typeface="Aptos Narrow"/>
              </a:rPr>
              <a:t>Data Review</a:t>
            </a:r>
            <a:endParaRPr lang="en-US">
              <a:solidFill>
                <a:srgbClr val="000000"/>
              </a:solidFill>
              <a:latin typeface="Aptos Narrow"/>
            </a:endParaRPr>
          </a:p>
          <a:p>
            <a:r>
              <a:rPr lang="en-US" b="1" dirty="0">
                <a:solidFill>
                  <a:srgbClr val="242424"/>
                </a:solidFill>
                <a:latin typeface="Aptos Narrow"/>
              </a:rPr>
              <a:t>Data Issue Summary</a:t>
            </a:r>
            <a:endParaRPr lang="en-US" dirty="0">
              <a:solidFill>
                <a:srgbClr val="000000"/>
              </a:solidFill>
              <a:latin typeface="Aptos Narrow"/>
            </a:endParaRPr>
          </a:p>
        </p:txBody>
      </p:sp>
    </p:spTree>
    <p:extLst>
      <p:ext uri="{BB962C8B-B14F-4D97-AF65-F5344CB8AC3E}">
        <p14:creationId xmlns:p14="http://schemas.microsoft.com/office/powerpoint/2010/main" val="577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3BCD-5807-4907-BE38-9989D80E0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B2FF5F-39E6-CABD-8616-9246629CB04F}"/>
              </a:ext>
            </a:extLst>
          </p:cNvPr>
          <p:cNvSpPr>
            <a:spLocks noGrp="1"/>
          </p:cNvSpPr>
          <p:nvPr>
            <p:ph type="title"/>
          </p:nvPr>
        </p:nvSpPr>
        <p:spPr/>
        <p:txBody>
          <a:bodyPr/>
          <a:lstStyle/>
          <a:p>
            <a:r>
              <a:rPr lang="en-US" dirty="0"/>
              <a:t>Outcome Communication</a:t>
            </a:r>
          </a:p>
        </p:txBody>
      </p:sp>
      <p:sp>
        <p:nvSpPr>
          <p:cNvPr id="3" name="Content Placeholder 2">
            <a:extLst>
              <a:ext uri="{FF2B5EF4-FFF2-40B4-BE49-F238E27FC236}">
                <a16:creationId xmlns:a16="http://schemas.microsoft.com/office/drawing/2014/main" id="{8D323DDF-8149-CDC3-1DA8-8C72E6FC1C6A}"/>
              </a:ext>
            </a:extLst>
          </p:cNvPr>
          <p:cNvSpPr>
            <a:spLocks noGrp="1"/>
          </p:cNvSpPr>
          <p:nvPr>
            <p:ph idx="1"/>
          </p:nvPr>
        </p:nvSpPr>
        <p:spPr/>
        <p:txBody>
          <a:bodyPr vert="horz" lIns="91440" tIns="45720" rIns="91440" bIns="45720" rtlCol="0" anchor="t">
            <a:normAutofit fontScale="92500" lnSpcReduction="20000"/>
          </a:bodyPr>
          <a:lstStyle/>
          <a:p>
            <a:r>
              <a:rPr lang="en-US" sz="1600" dirty="0"/>
              <a:t>Using the Boston Consulting Group Growth Share Matrix Classifications which 16 companies (4 from each classification)would you advise investors to build a portfolio from the 60 company profiles provided? </a:t>
            </a:r>
          </a:p>
          <a:p>
            <a:endParaRPr lang="en-US" sz="1600" dirty="0"/>
          </a:p>
          <a:p>
            <a:r>
              <a:rPr lang="en-US" sz="1600" dirty="0"/>
              <a:t>Messaging (90 to 180 words)</a:t>
            </a:r>
          </a:p>
          <a:p>
            <a:r>
              <a:rPr lang="en-US" sz="1600" dirty="0"/>
              <a:t>A well constructed portfolio should combine today’s stars with some of the rising contenders to ensure both current success along with sustained upside. From the top right quadrant, companies like </a:t>
            </a:r>
            <a:r>
              <a:rPr lang="en-US" sz="1600" dirty="0" err="1"/>
              <a:t>NovaWallet</a:t>
            </a:r>
            <a:r>
              <a:rPr lang="en-US" sz="1600" dirty="0"/>
              <a:t> Digital, Atlas Private Equity and Granite State Credit Union demonstrate very strong momentum and will anchor your portfolio. TO avoid relying solely on the stars of today, emerging stars like </a:t>
            </a:r>
            <a:r>
              <a:rPr lang="en-US" sz="1600" dirty="0" err="1"/>
              <a:t>NorthBridge</a:t>
            </a:r>
            <a:r>
              <a:rPr lang="en-US" sz="1600" dirty="0"/>
              <a:t> Financial and BlueSky Mobile Payments offer good upside for the future because of the high growth factor. Stable high share firms like Horizon Health &amp; Life and Liberty Mutual Risk partners provide dependable performance and will smooth out any volatility in the future. Finally, Value Oriented opportunities like NorthStar Capital Partners and Titan Global introduce a new type of upside. Although these companies are low growth and low share, they may be able to rebound due to their customer satisfaction levels. Together, these 16 will create a diversified and forward looking investment mix</a:t>
            </a:r>
          </a:p>
          <a:p>
            <a:pPr marL="0" indent="0">
              <a:buNone/>
            </a:pPr>
            <a:endParaRPr lang="en-US" sz="1600" dirty="0"/>
          </a:p>
        </p:txBody>
      </p:sp>
      <p:sp>
        <p:nvSpPr>
          <p:cNvPr id="4" name="Text Placeholder 3">
            <a:extLst>
              <a:ext uri="{FF2B5EF4-FFF2-40B4-BE49-F238E27FC236}">
                <a16:creationId xmlns:a16="http://schemas.microsoft.com/office/drawing/2014/main" id="{A2095D40-4DC8-2F6A-07C1-F2C87B6010BB}"/>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Answering the Specific Questions</a:t>
            </a:r>
            <a:endParaRPr lang="en-US" b="1" dirty="0">
              <a:solidFill>
                <a:srgbClr val="000000"/>
              </a:solidFill>
              <a:latin typeface="Grandview Display"/>
            </a:endParaRPr>
          </a:p>
          <a:p>
            <a:r>
              <a:rPr lang="en-US" b="1" dirty="0">
                <a:solidFill>
                  <a:srgbClr val="242424"/>
                </a:solidFill>
                <a:latin typeface="Aptos Narrow"/>
              </a:rPr>
              <a:t>Report formation </a:t>
            </a:r>
            <a:endParaRPr lang="en-US" b="1" dirty="0">
              <a:solidFill>
                <a:srgbClr val="000000"/>
              </a:solidFill>
              <a:latin typeface="Grandview Display"/>
            </a:endParaRPr>
          </a:p>
          <a:p>
            <a:r>
              <a:rPr lang="en-US" b="1" dirty="0">
                <a:solidFill>
                  <a:srgbClr val="242424"/>
                </a:solidFill>
                <a:latin typeface="Aptos Narrow"/>
              </a:rPr>
              <a:t>Messaging </a:t>
            </a:r>
            <a:endParaRPr lang="en-US" b="1" dirty="0"/>
          </a:p>
        </p:txBody>
      </p:sp>
      <p:sp>
        <p:nvSpPr>
          <p:cNvPr id="5" name="TextBox 4">
            <a:extLst>
              <a:ext uri="{FF2B5EF4-FFF2-40B4-BE49-F238E27FC236}">
                <a16:creationId xmlns:a16="http://schemas.microsoft.com/office/drawing/2014/main" id="{B3AAA8C0-9029-9C11-E469-0F09F1B2126F}"/>
              </a:ext>
            </a:extLst>
          </p:cNvPr>
          <p:cNvSpPr txBox="1"/>
          <p:nvPr/>
        </p:nvSpPr>
        <p:spPr>
          <a:xfrm>
            <a:off x="640080" y="4240530"/>
            <a:ext cx="4126230" cy="369332"/>
          </a:xfrm>
          <a:prstGeom prst="rect">
            <a:avLst/>
          </a:prstGeom>
          <a:noFill/>
        </p:spPr>
        <p:txBody>
          <a:bodyPr wrap="square" rtlCol="0">
            <a:spAutoFit/>
          </a:bodyPr>
          <a:lstStyle/>
          <a:p>
            <a:r>
              <a:rPr lang="en-US" dirty="0"/>
              <a:t>16 Companies </a:t>
            </a:r>
          </a:p>
        </p:txBody>
      </p:sp>
      <p:sp>
        <p:nvSpPr>
          <p:cNvPr id="8" name="Rectangle 3">
            <a:extLst>
              <a:ext uri="{FF2B5EF4-FFF2-40B4-BE49-F238E27FC236}">
                <a16:creationId xmlns:a16="http://schemas.microsoft.com/office/drawing/2014/main" id="{B866FC0C-2726-5758-32A8-A3B20394DC2E}"/>
              </a:ext>
            </a:extLst>
          </p:cNvPr>
          <p:cNvSpPr>
            <a:spLocks noChangeArrowheads="1"/>
          </p:cNvSpPr>
          <p:nvPr/>
        </p:nvSpPr>
        <p:spPr bwMode="auto">
          <a:xfrm>
            <a:off x="640080" y="4489824"/>
            <a:ext cx="182934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Atlas Private Equity</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Granite State Credit Union</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Sterling FinTech Labs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NovaWallet</a:t>
            </a:r>
            <a:r>
              <a:rPr kumimoji="0" lang="en-US" altLang="en-US" sz="1000" b="1" i="0" u="none" strike="noStrike" cap="none" normalizeH="0" baseline="0" dirty="0">
                <a:ln>
                  <a:noFill/>
                </a:ln>
                <a:solidFill>
                  <a:schemeClr val="tx1"/>
                </a:solidFill>
                <a:effectLst/>
                <a:latin typeface="Arial" panose="020B0604020202020204" pitchFamily="34" charset="0"/>
              </a:rPr>
              <a:t> Digital</a:t>
            </a:r>
            <a:endParaRPr lang="en-US" sz="1000"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C4A48BE5-8EEA-DD13-7F8A-F1DF01E2498E}"/>
              </a:ext>
            </a:extLst>
          </p:cNvPr>
          <p:cNvSpPr>
            <a:spLocks noChangeArrowheads="1"/>
          </p:cNvSpPr>
          <p:nvPr/>
        </p:nvSpPr>
        <p:spPr bwMode="auto">
          <a:xfrm>
            <a:off x="2353167" y="4367436"/>
            <a:ext cx="196239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Horizon Health &amp; Life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SummitStone</a:t>
            </a:r>
            <a:r>
              <a:rPr kumimoji="0" lang="en-US" altLang="en-US" sz="1000" b="1" i="0" u="none" strike="noStrike" cap="none" normalizeH="0" baseline="0" dirty="0">
                <a:ln>
                  <a:noFill/>
                </a:ln>
                <a:solidFill>
                  <a:schemeClr val="tx1"/>
                </a:solidFill>
                <a:effectLst/>
                <a:latin typeface="Arial" panose="020B0604020202020204" pitchFamily="34" charset="0"/>
              </a:rPr>
              <a:t> Investments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NorthStar Payment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Liberty Mutual Risk Partners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CA121D5C-4239-A1C7-6784-024DA1E397E7}"/>
              </a:ext>
            </a:extLst>
          </p:cNvPr>
          <p:cNvSpPr>
            <a:spLocks noChangeArrowheads="1"/>
          </p:cNvSpPr>
          <p:nvPr/>
        </p:nvSpPr>
        <p:spPr bwMode="auto">
          <a:xfrm>
            <a:off x="2346755" y="4997655"/>
            <a:ext cx="18357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Titan Global Investments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Summit Savings &amp; Loan</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Sterling Life &amp; Health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NorthStar Capital Partners</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11FFB950-27B4-DBD5-D56B-01CDA57AC358}"/>
              </a:ext>
            </a:extLst>
          </p:cNvPr>
          <p:cNvSpPr>
            <a:spLocks noChangeArrowheads="1"/>
          </p:cNvSpPr>
          <p:nvPr/>
        </p:nvSpPr>
        <p:spPr bwMode="auto">
          <a:xfrm>
            <a:off x="640080" y="5121994"/>
            <a:ext cx="18117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NorthBridge</a:t>
            </a:r>
            <a:r>
              <a:rPr kumimoji="0" lang="en-US" altLang="en-US" sz="1000" b="1" i="0" u="none" strike="noStrike" cap="none" normalizeH="0" baseline="0" dirty="0">
                <a:ln>
                  <a:noFill/>
                </a:ln>
                <a:solidFill>
                  <a:schemeClr val="tx1"/>
                </a:solidFill>
                <a:effectLst/>
                <a:latin typeface="Arial" panose="020B0604020202020204" pitchFamily="34" charset="0"/>
              </a:rPr>
              <a:t> Financial</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ShieldPoint</a:t>
            </a:r>
            <a:r>
              <a:rPr kumimoji="0" lang="en-US" altLang="en-US" sz="1000" b="1" i="0" u="none" strike="noStrike" cap="none" normalizeH="0" baseline="0" dirty="0">
                <a:ln>
                  <a:noFill/>
                </a:ln>
                <a:solidFill>
                  <a:schemeClr val="tx1"/>
                </a:solidFill>
                <a:effectLst/>
                <a:latin typeface="Arial" panose="020B0604020202020204" pitchFamily="34" charset="0"/>
              </a:rPr>
              <a:t> Insurance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Evergreen FinTech Group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BlueSky Mobile Payments</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423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B2F36-DE15-4197-58F1-92BADE905857}"/>
              </a:ext>
            </a:extLst>
          </p:cNvPr>
          <p:cNvSpPr>
            <a:spLocks noGrp="1"/>
          </p:cNvSpPr>
          <p:nvPr>
            <p:ph type="title"/>
          </p:nvPr>
        </p:nvSpPr>
        <p:spPr/>
        <p:txBody>
          <a:bodyPr>
            <a:normAutofit/>
          </a:bodyPr>
          <a:lstStyle/>
          <a:p>
            <a:r>
              <a:rPr lang="en-US" dirty="0"/>
              <a:t>Data Mining Methodology</a:t>
            </a:r>
            <a:endParaRPr lang="en-US" sz="2400" dirty="0"/>
          </a:p>
        </p:txBody>
      </p:sp>
      <p:graphicFrame>
        <p:nvGraphicFramePr>
          <p:cNvPr id="4" name="Content Placeholder 3">
            <a:extLst>
              <a:ext uri="{FF2B5EF4-FFF2-40B4-BE49-F238E27FC236}">
                <a16:creationId xmlns:a16="http://schemas.microsoft.com/office/drawing/2014/main" id="{1F32F201-C925-8A0B-447A-34BC116FD73A}"/>
              </a:ext>
            </a:extLst>
          </p:cNvPr>
          <p:cNvGraphicFramePr>
            <a:graphicFrameLocks noGrp="1"/>
          </p:cNvGraphicFramePr>
          <p:nvPr>
            <p:ph type="pic" idx="1"/>
            <p:extLst>
              <p:ext uri="{D42A27DB-BD31-4B8C-83A1-F6EECF244321}">
                <p14:modId xmlns:p14="http://schemas.microsoft.com/office/powerpoint/2010/main" val="3605344851"/>
              </p:ext>
            </p:extLst>
          </p:nvPr>
        </p:nvGraphicFramePr>
        <p:xfrm>
          <a:off x="4937125" y="1033463"/>
          <a:ext cx="6592888" cy="5165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71" name="Text Placeholder 770">
            <a:extLst>
              <a:ext uri="{FF2B5EF4-FFF2-40B4-BE49-F238E27FC236}">
                <a16:creationId xmlns:a16="http://schemas.microsoft.com/office/drawing/2014/main" id="{F7DE59B9-3F75-E449-088F-159CD233D323}"/>
              </a:ext>
            </a:extLst>
          </p:cNvPr>
          <p:cNvSpPr>
            <a:spLocks noGrp="1"/>
          </p:cNvSpPr>
          <p:nvPr>
            <p:ph type="body" sz="half" idx="2"/>
          </p:nvPr>
        </p:nvSpPr>
        <p:spPr/>
        <p:txBody>
          <a:bodyPr vert="horz" lIns="91440" tIns="45720" rIns="91440" bIns="45720" rtlCol="0" anchor="t">
            <a:normAutofit/>
          </a:bodyPr>
          <a:lstStyle/>
          <a:p>
            <a:r>
              <a:rPr lang="en-US" sz="2400" b="1" dirty="0"/>
              <a:t>Methodologies are essential to consistent execution.</a:t>
            </a:r>
            <a:endParaRPr lang="en-US" sz="2400" dirty="0"/>
          </a:p>
          <a:p>
            <a:r>
              <a:rPr lang="en-US" sz="2400" b="1" dirty="0"/>
              <a:t>Having a plan to get to "AN" answer is better than no plan.</a:t>
            </a:r>
          </a:p>
          <a:p>
            <a:endParaRPr lang="en-US" dirty="0"/>
          </a:p>
        </p:txBody>
      </p:sp>
    </p:spTree>
    <p:extLst>
      <p:ext uri="{BB962C8B-B14F-4D97-AF65-F5344CB8AC3E}">
        <p14:creationId xmlns:p14="http://schemas.microsoft.com/office/powerpoint/2010/main" val="125967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6E3ABE-A6B7-49DA-CEF2-C5DEC1D35600}"/>
              </a:ext>
            </a:extLst>
          </p:cNvPr>
          <p:cNvSpPr>
            <a:spLocks noGrp="1"/>
          </p:cNvSpPr>
          <p:nvPr>
            <p:ph type="title"/>
          </p:nvPr>
        </p:nvSpPr>
        <p:spPr>
          <a:xfrm>
            <a:off x="931025" y="374072"/>
            <a:ext cx="10847494" cy="1171069"/>
          </a:xfrm>
        </p:spPr>
        <p:txBody>
          <a:bodyPr vert="horz" lIns="91440" tIns="45720" rIns="91440" bIns="45720" rtlCol="0" anchor="t">
            <a:normAutofit/>
          </a:bodyPr>
          <a:lstStyle/>
          <a:p>
            <a:r>
              <a:rPr lang="en-US" sz="4000"/>
              <a:t>Each Data Mining Journey is unique</a:t>
            </a:r>
          </a:p>
        </p:txBody>
      </p:sp>
      <p:sp>
        <p:nvSpPr>
          <p:cNvPr id="4" name="Text Placeholder 3">
            <a:extLst>
              <a:ext uri="{FF2B5EF4-FFF2-40B4-BE49-F238E27FC236}">
                <a16:creationId xmlns:a16="http://schemas.microsoft.com/office/drawing/2014/main" id="{173221CF-F48D-642F-89F5-28ACB001EF85}"/>
              </a:ext>
            </a:extLst>
          </p:cNvPr>
          <p:cNvSpPr>
            <a:spLocks noGrp="1"/>
          </p:cNvSpPr>
          <p:nvPr>
            <p:ph type="body" sz="half" idx="2"/>
          </p:nvPr>
        </p:nvSpPr>
        <p:spPr>
          <a:xfrm>
            <a:off x="6915150" y="2256287"/>
            <a:ext cx="4563618" cy="3760459"/>
          </a:xfrm>
        </p:spPr>
        <p:txBody>
          <a:bodyPr vert="horz" lIns="91440" tIns="45720" rIns="91440" bIns="45720" rtlCol="0" anchor="t">
            <a:normAutofit/>
          </a:bodyPr>
          <a:lstStyle/>
          <a:p>
            <a:r>
              <a:rPr lang="en-US" b="1" dirty="0"/>
              <a:t>Here is the compass to keep you on track:</a:t>
            </a:r>
            <a:endParaRPr lang="en-US" b="1"/>
          </a:p>
          <a:p>
            <a:pPr>
              <a:buFont typeface="Arial" panose="020B0604020202020204" pitchFamily="34" charset="0"/>
              <a:buChar char="•"/>
            </a:pPr>
            <a:r>
              <a:rPr lang="en-US" dirty="0"/>
              <a:t>Plans the work</a:t>
            </a:r>
            <a:endParaRPr lang="en-US"/>
          </a:p>
          <a:p>
            <a:pPr>
              <a:buFont typeface="Arial" panose="020B0604020202020204" pitchFamily="34" charset="0"/>
              <a:buChar char="•"/>
            </a:pPr>
            <a:r>
              <a:rPr lang="en-US" dirty="0"/>
              <a:t>Gives direction within each step</a:t>
            </a:r>
            <a:endParaRPr lang="en-US"/>
          </a:p>
          <a:p>
            <a:pPr>
              <a:buFont typeface="Arial" panose="020B0604020202020204" pitchFamily="34" charset="0"/>
              <a:buChar char="•"/>
            </a:pPr>
            <a:r>
              <a:rPr lang="en-US" dirty="0"/>
              <a:t>Helps to document findings, actions taken</a:t>
            </a:r>
            <a:endParaRPr lang="en-US"/>
          </a:p>
          <a:p>
            <a:pPr>
              <a:buFont typeface="Arial" panose="020B0604020202020204" pitchFamily="34" charset="0"/>
              <a:buChar char="•"/>
            </a:pPr>
            <a:r>
              <a:rPr lang="en-US" dirty="0"/>
              <a:t>Allow notes to be taken as analysis progresses</a:t>
            </a:r>
            <a:endParaRPr lang="en-US"/>
          </a:p>
          <a:p>
            <a:pPr>
              <a:buFont typeface="Arial" panose="020B0604020202020204" pitchFamily="34" charset="0"/>
              <a:buChar char="•"/>
            </a:pPr>
            <a:endParaRPr lang="en-US"/>
          </a:p>
        </p:txBody>
      </p:sp>
      <p:cxnSp>
        <p:nvCxnSpPr>
          <p:cNvPr id="36" name="Straight Connector 35">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31" name="Content Placeholder 30">
            <a:extLst>
              <a:ext uri="{FF2B5EF4-FFF2-40B4-BE49-F238E27FC236}">
                <a16:creationId xmlns:a16="http://schemas.microsoft.com/office/drawing/2014/main" id="{8278E6BD-614A-99B9-8C24-39B9F951A290}"/>
              </a:ext>
            </a:extLst>
          </p:cNvPr>
          <p:cNvGraphicFramePr>
            <a:graphicFrameLocks noGrp="1"/>
          </p:cNvGraphicFramePr>
          <p:nvPr>
            <p:ph idx="1"/>
            <p:extLst>
              <p:ext uri="{D42A27DB-BD31-4B8C-83A1-F6EECF244321}">
                <p14:modId xmlns:p14="http://schemas.microsoft.com/office/powerpoint/2010/main" val="3176737124"/>
              </p:ext>
            </p:extLst>
          </p:nvPr>
        </p:nvGraphicFramePr>
        <p:xfrm>
          <a:off x="212725" y="1639888"/>
          <a:ext cx="6594474" cy="4248150"/>
        </p:xfrm>
        <a:graphic>
          <a:graphicData uri="http://schemas.openxmlformats.org/drawingml/2006/table">
            <a:tbl>
              <a:tblPr bandRow="1">
                <a:tableStyleId>{5C22544A-7EE6-4342-B048-85BDC9FD1C3A}</a:tableStyleId>
              </a:tblPr>
              <a:tblGrid>
                <a:gridCol w="1381089">
                  <a:extLst>
                    <a:ext uri="{9D8B030D-6E8A-4147-A177-3AD203B41FA5}">
                      <a16:colId xmlns:a16="http://schemas.microsoft.com/office/drawing/2014/main" val="1807700341"/>
                    </a:ext>
                  </a:extLst>
                </a:gridCol>
                <a:gridCol w="5213385">
                  <a:extLst>
                    <a:ext uri="{9D8B030D-6E8A-4147-A177-3AD203B41FA5}">
                      <a16:colId xmlns:a16="http://schemas.microsoft.com/office/drawing/2014/main" val="3144314681"/>
                    </a:ext>
                  </a:extLst>
                </a:gridCol>
              </a:tblGrid>
              <a:tr h="419100">
                <a:tc>
                  <a:txBody>
                    <a:bodyPr/>
                    <a:lstStyle/>
                    <a:p>
                      <a:pPr algn="ctr" fontAlgn="ctr">
                        <a:buNone/>
                      </a:pPr>
                      <a:r>
                        <a:rPr lang="en-US" sz="1100" b="1">
                          <a:effectLst/>
                          <a:latin typeface="Aptos Narrow" panose="020B0004020202020204" pitchFamily="34" charset="0"/>
                        </a:rPr>
                        <a:t>Data Discovery and Exploration</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Specify the Question and scope the answer, Obtain the Data</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72959064"/>
                  </a:ext>
                </a:extLst>
              </a:tr>
              <a:tr h="1257300">
                <a:tc>
                  <a:txBody>
                    <a:bodyPr/>
                    <a:lstStyle/>
                    <a:p>
                      <a:pPr algn="ctr" fontAlgn="ctr">
                        <a:buNone/>
                      </a:pPr>
                      <a:r>
                        <a:rPr lang="en-US" sz="1100" b="1">
                          <a:effectLst/>
                          <a:latin typeface="Aptos Narrow" panose="020B0004020202020204" pitchFamily="34" charset="0"/>
                        </a:rPr>
                        <a:t>Pre-Processing</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Data Summaries (Categorical, Numeric),</a:t>
                      </a:r>
                      <a:br>
                        <a:rPr lang="en-US" sz="1100">
                          <a:effectLst/>
                          <a:latin typeface="Aptos Narrow" panose="020B0004020202020204" pitchFamily="34" charset="0"/>
                        </a:rPr>
                      </a:br>
                      <a:r>
                        <a:rPr lang="en-US" sz="1100">
                          <a:effectLst/>
                          <a:latin typeface="Aptos Narrow" panose="020B0004020202020204" pitchFamily="34" charset="0"/>
                        </a:rPr>
                        <a:t>Identification and Summarization of Data Issues (Null, Missing, Corrutped values,etc.),</a:t>
                      </a:r>
                      <a:br>
                        <a:rPr lang="en-US" sz="1100">
                          <a:effectLst/>
                          <a:latin typeface="Aptos Narrow" panose="020B0004020202020204" pitchFamily="34" charset="0"/>
                        </a:rPr>
                      </a:br>
                      <a:r>
                        <a:rPr lang="en-US" sz="1100">
                          <a:effectLst/>
                          <a:latin typeface="Aptos Narrow" panose="020B0004020202020204" pitchFamily="34" charset="0"/>
                        </a:rPr>
                        <a:t>Feature Selection,</a:t>
                      </a:r>
                      <a:br>
                        <a:rPr lang="en-US" sz="1100">
                          <a:effectLst/>
                          <a:latin typeface="Aptos Narrow" panose="020B0004020202020204" pitchFamily="34" charset="0"/>
                        </a:rPr>
                      </a:br>
                      <a:r>
                        <a:rPr lang="en-US" sz="1100">
                          <a:effectLst/>
                          <a:latin typeface="Aptos Narrow" panose="020B0004020202020204" pitchFamily="34" charset="0"/>
                        </a:rPr>
                        <a:t>Dimensionality Reduction,</a:t>
                      </a:r>
                      <a:br>
                        <a:rPr lang="en-US" sz="1100">
                          <a:effectLst/>
                          <a:latin typeface="Aptos Narrow" panose="020B0004020202020204" pitchFamily="34" charset="0"/>
                        </a:rPr>
                      </a:br>
                      <a:r>
                        <a:rPr lang="en-US" sz="1100">
                          <a:effectLst/>
                          <a:latin typeface="Aptos Narrow" panose="020B0004020202020204" pitchFamily="34" charset="0"/>
                        </a:rPr>
                        <a:t>Normalization,</a:t>
                      </a:r>
                      <a:br>
                        <a:rPr lang="en-US" sz="1100">
                          <a:effectLst/>
                          <a:latin typeface="Aptos Narrow" panose="020B0004020202020204" pitchFamily="34" charset="0"/>
                        </a:rPr>
                      </a:br>
                      <a:r>
                        <a:rPr lang="en-US" sz="1100">
                          <a:effectLst/>
                          <a:latin typeface="Aptos Narrow" panose="020B0004020202020204" pitchFamily="34" charset="0"/>
                        </a:rPr>
                        <a:t>Data Subsetting</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957539"/>
                  </a:ext>
                </a:extLst>
              </a:tr>
              <a:tr h="609600">
                <a:tc>
                  <a:txBody>
                    <a:bodyPr/>
                    <a:lstStyle/>
                    <a:p>
                      <a:pPr algn="ctr" fontAlgn="ctr">
                        <a:buNone/>
                      </a:pPr>
                      <a:r>
                        <a:rPr lang="en-US" sz="1100" b="1">
                          <a:effectLst/>
                          <a:latin typeface="Aptos Narrow" panose="020B0004020202020204" pitchFamily="34" charset="0"/>
                        </a:rPr>
                        <a:t>Data Mining</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Resolving Data Issues, Performing Analysis</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23720442"/>
                  </a:ext>
                </a:extLst>
              </a:tr>
              <a:tr h="600075">
                <a:tc>
                  <a:txBody>
                    <a:bodyPr/>
                    <a:lstStyle/>
                    <a:p>
                      <a:pPr algn="ctr" fontAlgn="ctr">
                        <a:buNone/>
                      </a:pPr>
                      <a:r>
                        <a:rPr lang="en-US" sz="1100" b="1">
                          <a:effectLst/>
                          <a:latin typeface="Aptos Narrow" panose="020B0004020202020204" pitchFamily="34" charset="0"/>
                        </a:rPr>
                        <a:t>Post-Processing</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Statistical Testing, Significance Testing, Sampling of Instances,  Hypothesis Testing</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17522852"/>
                  </a:ext>
                </a:extLst>
              </a:tr>
              <a:tr h="771525">
                <a:tc>
                  <a:txBody>
                    <a:bodyPr/>
                    <a:lstStyle/>
                    <a:p>
                      <a:pPr algn="ctr" fontAlgn="ctr">
                        <a:buNone/>
                      </a:pPr>
                      <a:r>
                        <a:rPr lang="en-US" sz="1100" b="1">
                          <a:effectLst/>
                          <a:latin typeface="Aptos Narrow" panose="020B0004020202020204" pitchFamily="34" charset="0"/>
                        </a:rPr>
                        <a:t>Information Development</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Analysis Outcomes, Data Review, Data Issue Summary, </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45420263"/>
                  </a:ext>
                </a:extLst>
              </a:tr>
              <a:tr h="590550">
                <a:tc>
                  <a:txBody>
                    <a:bodyPr/>
                    <a:lstStyle/>
                    <a:p>
                      <a:pPr algn="ctr" fontAlgn="ctr">
                        <a:buNone/>
                      </a:pPr>
                      <a:r>
                        <a:rPr lang="en-US" sz="1100" b="1">
                          <a:effectLst/>
                          <a:latin typeface="Aptos Narrow" panose="020B0004020202020204" pitchFamily="34" charset="0"/>
                        </a:rPr>
                        <a:t>Outcome Communication</a:t>
                      </a:r>
                    </a:p>
                  </a:txBody>
                  <a:tcPr marL="9525" marR="9525" marT="952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fontAlgn="b">
                        <a:buNone/>
                      </a:pPr>
                      <a:r>
                        <a:rPr lang="en-US" sz="1100">
                          <a:effectLst/>
                          <a:latin typeface="Aptos Narrow" panose="020B0004020202020204" pitchFamily="34" charset="0"/>
                        </a:rPr>
                        <a:t>Answering the Specific Questions, Report formation, and messaging </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16587640"/>
                  </a:ext>
                </a:extLst>
              </a:tr>
            </a:tbl>
          </a:graphicData>
        </a:graphic>
      </p:graphicFrame>
    </p:spTree>
    <p:extLst>
      <p:ext uri="{BB962C8B-B14F-4D97-AF65-F5344CB8AC3E}">
        <p14:creationId xmlns:p14="http://schemas.microsoft.com/office/powerpoint/2010/main" val="1952708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0FC5D-EE0A-B7F3-0646-9949B0E9A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C53C0-E0E7-D9DE-5461-6344B2D3B3F1}"/>
              </a:ext>
            </a:extLst>
          </p:cNvPr>
          <p:cNvSpPr>
            <a:spLocks noGrp="1"/>
          </p:cNvSpPr>
          <p:nvPr>
            <p:ph type="title"/>
          </p:nvPr>
        </p:nvSpPr>
        <p:spPr/>
        <p:txBody>
          <a:bodyPr>
            <a:normAutofit fontScale="90000"/>
          </a:bodyPr>
          <a:lstStyle/>
          <a:p>
            <a:r>
              <a:rPr lang="en-US" dirty="0"/>
              <a:t>Boston Consulting Group:  Share Growth Matrix</a:t>
            </a:r>
          </a:p>
        </p:txBody>
      </p:sp>
      <p:sp>
        <p:nvSpPr>
          <p:cNvPr id="4" name="Text Placeholder 3">
            <a:extLst>
              <a:ext uri="{FF2B5EF4-FFF2-40B4-BE49-F238E27FC236}">
                <a16:creationId xmlns:a16="http://schemas.microsoft.com/office/drawing/2014/main" id="{D20F5F73-22D2-F2CD-C6DD-ADE9A13E079C}"/>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From:</a:t>
            </a:r>
          </a:p>
          <a:p>
            <a:r>
              <a:rPr lang="en-US" dirty="0">
                <a:solidFill>
                  <a:srgbClr val="242424"/>
                </a:solidFill>
                <a:ea typeface="+mn-lt"/>
                <a:cs typeface="+mn-lt"/>
                <a:hlinkClick r:id="rId2"/>
              </a:rPr>
              <a:t>BCG Growth Share Matrix | Make Wiser Investing Decisions - Business Strategy Hub</a:t>
            </a:r>
            <a:endParaRPr lang="en-US"/>
          </a:p>
        </p:txBody>
      </p:sp>
      <p:pic>
        <p:nvPicPr>
          <p:cNvPr id="3" name="Picture 2" descr="A diagram of a market share matrix&#10;&#10;AI-generated content may be incorrect.">
            <a:extLst>
              <a:ext uri="{FF2B5EF4-FFF2-40B4-BE49-F238E27FC236}">
                <a16:creationId xmlns:a16="http://schemas.microsoft.com/office/drawing/2014/main" id="{1C93A548-2DCC-7BFD-F5D2-DE3AFD17A67A}"/>
              </a:ext>
            </a:extLst>
          </p:cNvPr>
          <p:cNvPicPr>
            <a:picLocks noChangeAspect="1"/>
          </p:cNvPicPr>
          <p:nvPr/>
        </p:nvPicPr>
        <p:blipFill>
          <a:blip r:embed="rId3"/>
          <a:stretch>
            <a:fillRect/>
          </a:stretch>
        </p:blipFill>
        <p:spPr>
          <a:xfrm>
            <a:off x="5786934" y="650487"/>
            <a:ext cx="5162254" cy="5166732"/>
          </a:xfrm>
          <a:prstGeom prst="rect">
            <a:avLst/>
          </a:prstGeom>
        </p:spPr>
      </p:pic>
    </p:spTree>
    <p:extLst>
      <p:ext uri="{BB962C8B-B14F-4D97-AF65-F5344CB8AC3E}">
        <p14:creationId xmlns:p14="http://schemas.microsoft.com/office/powerpoint/2010/main" val="420530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BBE1-30F8-DB19-4D93-BE87ACA381C9}"/>
              </a:ext>
            </a:extLst>
          </p:cNvPr>
          <p:cNvSpPr>
            <a:spLocks noGrp="1"/>
          </p:cNvSpPr>
          <p:nvPr>
            <p:ph type="title"/>
          </p:nvPr>
        </p:nvSpPr>
        <p:spPr/>
        <p:txBody>
          <a:bodyPr/>
          <a:lstStyle/>
          <a:p>
            <a:r>
              <a:rPr lang="en-US" dirty="0"/>
              <a:t>Data Discovery and Exploration</a:t>
            </a:r>
          </a:p>
        </p:txBody>
      </p:sp>
      <p:sp>
        <p:nvSpPr>
          <p:cNvPr id="3" name="Content Placeholder 2">
            <a:extLst>
              <a:ext uri="{FF2B5EF4-FFF2-40B4-BE49-F238E27FC236}">
                <a16:creationId xmlns:a16="http://schemas.microsoft.com/office/drawing/2014/main" id="{154058BD-D263-8B92-FF9B-108F292FEDCC}"/>
              </a:ext>
            </a:extLst>
          </p:cNvPr>
          <p:cNvSpPr>
            <a:spLocks noGrp="1"/>
          </p:cNvSpPr>
          <p:nvPr>
            <p:ph idx="1"/>
          </p:nvPr>
        </p:nvSpPr>
        <p:spPr/>
        <p:txBody>
          <a:bodyPr vert="horz" lIns="91440" tIns="45720" rIns="91440" bIns="45720" rtlCol="0" anchor="t">
            <a:normAutofit/>
          </a:bodyPr>
          <a:lstStyle/>
          <a:p>
            <a:r>
              <a:rPr lang="en-US" sz="1600" dirty="0"/>
              <a:t>Using the Boston Consulting Group Growth Share Matrix Classifications which 16 companies (4 from each classification) would you advise investors to build a portfolio from the 60 company profiles provided? </a:t>
            </a:r>
          </a:p>
          <a:p>
            <a:r>
              <a:rPr lang="en-US" sz="1600" dirty="0"/>
              <a:t>Data Dictionary</a:t>
            </a:r>
          </a:p>
        </p:txBody>
      </p:sp>
      <p:sp>
        <p:nvSpPr>
          <p:cNvPr id="4" name="Text Placeholder 3">
            <a:extLst>
              <a:ext uri="{FF2B5EF4-FFF2-40B4-BE49-F238E27FC236}">
                <a16:creationId xmlns:a16="http://schemas.microsoft.com/office/drawing/2014/main" id="{F03B114D-1221-B0AD-CFA8-F7506A3C6601}"/>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Specify the Question</a:t>
            </a:r>
            <a:endParaRPr lang="en-US" dirty="0">
              <a:solidFill>
                <a:srgbClr val="000000"/>
              </a:solidFill>
              <a:latin typeface="Grandview Display"/>
            </a:endParaRPr>
          </a:p>
          <a:p>
            <a:r>
              <a:rPr lang="en-US" b="1" dirty="0">
                <a:solidFill>
                  <a:srgbClr val="242424"/>
                </a:solidFill>
                <a:latin typeface="Aptos Narrow"/>
              </a:rPr>
              <a:t>Scope the answer </a:t>
            </a:r>
            <a:endParaRPr lang="en-US" dirty="0">
              <a:solidFill>
                <a:srgbClr val="000000"/>
              </a:solidFill>
              <a:latin typeface="Grandview Display"/>
            </a:endParaRPr>
          </a:p>
          <a:p>
            <a:r>
              <a:rPr lang="en-US" b="1" dirty="0">
                <a:solidFill>
                  <a:srgbClr val="242424"/>
                </a:solidFill>
                <a:latin typeface="Aptos Narrow"/>
              </a:rPr>
              <a:t>Obtain the Data</a:t>
            </a:r>
          </a:p>
          <a:p>
            <a:r>
              <a:rPr lang="en-US" b="1" dirty="0">
                <a:solidFill>
                  <a:srgbClr val="242424"/>
                </a:solidFill>
                <a:latin typeface="Aptos Narrow"/>
              </a:rPr>
              <a:t>Create "your" Data Dictionary</a:t>
            </a:r>
          </a:p>
        </p:txBody>
      </p:sp>
      <p:graphicFrame>
        <p:nvGraphicFramePr>
          <p:cNvPr id="9" name="Table 8">
            <a:extLst>
              <a:ext uri="{FF2B5EF4-FFF2-40B4-BE49-F238E27FC236}">
                <a16:creationId xmlns:a16="http://schemas.microsoft.com/office/drawing/2014/main" id="{9E7D9587-77A0-12FE-ABE2-3B80A393B8F7}"/>
              </a:ext>
            </a:extLst>
          </p:cNvPr>
          <p:cNvGraphicFramePr>
            <a:graphicFrameLocks noGrp="1"/>
          </p:cNvGraphicFramePr>
          <p:nvPr>
            <p:extLst>
              <p:ext uri="{D42A27DB-BD31-4B8C-83A1-F6EECF244321}">
                <p14:modId xmlns:p14="http://schemas.microsoft.com/office/powerpoint/2010/main" val="1628261515"/>
              </p:ext>
            </p:extLst>
          </p:nvPr>
        </p:nvGraphicFramePr>
        <p:xfrm>
          <a:off x="5296273" y="2741014"/>
          <a:ext cx="6229318" cy="3542572"/>
        </p:xfrm>
        <a:graphic>
          <a:graphicData uri="http://schemas.openxmlformats.org/drawingml/2006/table">
            <a:tbl>
              <a:tblPr bandRow="1">
                <a:tableStyleId>{5C22544A-7EE6-4342-B048-85BDC9FD1C3A}</a:tableStyleId>
              </a:tblPr>
              <a:tblGrid>
                <a:gridCol w="3139710">
                  <a:extLst>
                    <a:ext uri="{9D8B030D-6E8A-4147-A177-3AD203B41FA5}">
                      <a16:colId xmlns:a16="http://schemas.microsoft.com/office/drawing/2014/main" val="2979254064"/>
                    </a:ext>
                  </a:extLst>
                </a:gridCol>
                <a:gridCol w="1544804">
                  <a:extLst>
                    <a:ext uri="{9D8B030D-6E8A-4147-A177-3AD203B41FA5}">
                      <a16:colId xmlns:a16="http://schemas.microsoft.com/office/drawing/2014/main" val="505980229"/>
                    </a:ext>
                  </a:extLst>
                </a:gridCol>
                <a:gridCol w="1544804">
                  <a:extLst>
                    <a:ext uri="{9D8B030D-6E8A-4147-A177-3AD203B41FA5}">
                      <a16:colId xmlns:a16="http://schemas.microsoft.com/office/drawing/2014/main" val="2720602975"/>
                    </a:ext>
                  </a:extLst>
                </a:gridCol>
              </a:tblGrid>
              <a:tr h="322052">
                <a:tc>
                  <a:txBody>
                    <a:bodyPr/>
                    <a:lstStyle/>
                    <a:p>
                      <a:pPr algn="ctr" fontAlgn="b">
                        <a:buNone/>
                      </a:pPr>
                      <a:r>
                        <a:rPr lang="en-US" sz="1100" b="1">
                          <a:effectLst/>
                          <a:latin typeface="Aptos Narrow" panose="020B0004020202020204" pitchFamily="34" charset="0"/>
                        </a:rPr>
                        <a:t>Variables</a:t>
                      </a:r>
                    </a:p>
                  </a:txBody>
                  <a:tcPr marL="9525" marR="9525" marT="9525" anchor="b">
                    <a:lnL>
                      <a:noFill/>
                    </a:lnL>
                    <a:lnR>
                      <a:noFill/>
                    </a:lnR>
                    <a:lnT>
                      <a:noFill/>
                    </a:lnT>
                    <a:lnB w="6350" cap="flat" cmpd="sng" algn="ctr">
                      <a:solidFill>
                        <a:srgbClr val="000000"/>
                      </a:solidFill>
                      <a:prstDash val="solid"/>
                      <a:round/>
                      <a:headEnd type="none" w="med" len="med"/>
                      <a:tailEnd type="none" w="med" len="med"/>
                    </a:lnB>
                    <a:noFill/>
                  </a:tcPr>
                </a:tc>
                <a:tc gridSpan="2">
                  <a:txBody>
                    <a:bodyPr/>
                    <a:lstStyle/>
                    <a:p>
                      <a:pPr algn="ctr" fontAlgn="b">
                        <a:buNone/>
                      </a:pPr>
                      <a:r>
                        <a:rPr lang="en-US" sz="1100" b="1">
                          <a:effectLst/>
                          <a:latin typeface="Aptos Narrow" panose="020B0004020202020204" pitchFamily="34" charset="0"/>
                        </a:rPr>
                        <a:t>Data Type</a:t>
                      </a:r>
                    </a:p>
                  </a:txBody>
                  <a:tcPr marL="9525" marR="9525" marT="9525"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737859"/>
                  </a:ext>
                </a:extLst>
              </a:tr>
              <a:tr h="322052">
                <a:tc>
                  <a:txBody>
                    <a:bodyPr/>
                    <a:lstStyle/>
                    <a:p>
                      <a:pPr algn="ctr" fontAlgn="b">
                        <a:buNone/>
                      </a:pPr>
                      <a:r>
                        <a:rPr lang="en-US" sz="1100">
                          <a:effectLst/>
                          <a:latin typeface="Aptos Narrow" panose="020B0004020202020204" pitchFamily="34" charset="0"/>
                        </a:rPr>
                        <a:t>Company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Nominal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76409296"/>
                  </a:ext>
                </a:extLst>
              </a:tr>
              <a:tr h="322052">
                <a:tc>
                  <a:txBody>
                    <a:bodyPr/>
                    <a:lstStyle/>
                    <a:p>
                      <a:pPr algn="ctr" fontAlgn="b">
                        <a:buNone/>
                      </a:pPr>
                      <a:r>
                        <a:rPr lang="en-US" sz="1100">
                          <a:effectLst/>
                          <a:latin typeface="Aptos Narrow" panose="020B0004020202020204" pitchFamily="34" charset="0"/>
                        </a:rPr>
                        <a:t>Industry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Nominal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3133549"/>
                  </a:ext>
                </a:extLst>
              </a:tr>
              <a:tr h="322052">
                <a:tc>
                  <a:txBody>
                    <a:bodyPr/>
                    <a:lstStyle/>
                    <a:p>
                      <a:pPr algn="ctr" fontAlgn="b">
                        <a:buNone/>
                      </a:pPr>
                      <a:r>
                        <a:rPr lang="en-US" sz="1100">
                          <a:effectLst/>
                          <a:latin typeface="Aptos Narrow" panose="020B0004020202020204" pitchFamily="34" charset="0"/>
                        </a:rPr>
                        <a:t>BCG Group</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Nominal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67482624"/>
                  </a:ext>
                </a:extLst>
              </a:tr>
              <a:tr h="322052">
                <a:tc>
                  <a:txBody>
                    <a:bodyPr/>
                    <a:lstStyle/>
                    <a:p>
                      <a:pPr algn="ctr" fontAlgn="b">
                        <a:buNone/>
                      </a:pPr>
                      <a:r>
                        <a:rPr lang="en-US" sz="1100">
                          <a:effectLst/>
                          <a:latin typeface="Aptos Narrow" panose="020B0004020202020204" pitchFamily="34" charset="0"/>
                        </a:rPr>
                        <a:t>Revenue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6878401"/>
                  </a:ext>
                </a:extLst>
              </a:tr>
              <a:tr h="322052">
                <a:tc>
                  <a:txBody>
                    <a:bodyPr/>
                    <a:lstStyle/>
                    <a:p>
                      <a:pPr algn="ctr" fontAlgn="b">
                        <a:buNone/>
                      </a:pPr>
                      <a:r>
                        <a:rPr lang="en-US" sz="1100">
                          <a:effectLst/>
                          <a:latin typeface="Aptos Narrow" panose="020B0004020202020204" pitchFamily="34" charset="0"/>
                        </a:rPr>
                        <a:t>Profits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1727259"/>
                  </a:ext>
                </a:extLst>
              </a:tr>
              <a:tr h="322052">
                <a:tc>
                  <a:txBody>
                    <a:bodyPr/>
                    <a:lstStyle/>
                    <a:p>
                      <a:pPr algn="ctr" fontAlgn="b">
                        <a:buNone/>
                      </a:pPr>
                      <a:r>
                        <a:rPr lang="en-US" sz="1100">
                          <a:effectLst/>
                          <a:latin typeface="Aptos Narrow" panose="020B0004020202020204" pitchFamily="34" charset="0"/>
                        </a:rPr>
                        <a:t>Costs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9180298"/>
                  </a:ext>
                </a:extLst>
              </a:tr>
              <a:tr h="322052">
                <a:tc>
                  <a:txBody>
                    <a:bodyPr/>
                    <a:lstStyle/>
                    <a:p>
                      <a:pPr algn="ctr" fontAlgn="b">
                        <a:buNone/>
                      </a:pPr>
                      <a:r>
                        <a:rPr lang="en-US" sz="1100">
                          <a:effectLst/>
                          <a:latin typeface="Aptos Narrow" panose="020B0004020202020204" pitchFamily="34" charset="0"/>
                        </a:rPr>
                        <a:t>Customer Satisfaction Score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8539480"/>
                  </a:ext>
                </a:extLst>
              </a:tr>
              <a:tr h="322052">
                <a:tc>
                  <a:txBody>
                    <a:bodyPr/>
                    <a:lstStyle/>
                    <a:p>
                      <a:pPr algn="ctr" fontAlgn="b">
                        <a:buNone/>
                      </a:pPr>
                      <a:r>
                        <a:rPr lang="en-US" sz="1100">
                          <a:effectLst/>
                          <a:latin typeface="Aptos Narrow" panose="020B0004020202020204" pitchFamily="34" charset="0"/>
                        </a:rPr>
                        <a:t>Market Share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8586433"/>
                  </a:ext>
                </a:extLst>
              </a:tr>
              <a:tr h="322052">
                <a:tc>
                  <a:txBody>
                    <a:bodyPr/>
                    <a:lstStyle/>
                    <a:p>
                      <a:pPr algn="ctr" fontAlgn="b">
                        <a:buNone/>
                      </a:pPr>
                      <a:r>
                        <a:rPr lang="en-US" sz="1100">
                          <a:effectLst/>
                          <a:latin typeface="Aptos Narrow" panose="020B0004020202020204" pitchFamily="34" charset="0"/>
                        </a:rPr>
                        <a:t>Growth Potential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1636379"/>
                  </a:ext>
                </a:extLst>
              </a:tr>
              <a:tr h="322052">
                <a:tc>
                  <a:txBody>
                    <a:bodyPr/>
                    <a:lstStyle/>
                    <a:p>
                      <a:pPr algn="ctr" fontAlgn="b">
                        <a:buNone/>
                      </a:pPr>
                      <a:r>
                        <a:rPr lang="en-US" sz="1100">
                          <a:effectLst/>
                          <a:latin typeface="Aptos Narrow" panose="020B0004020202020204" pitchFamily="34" charset="0"/>
                        </a:rPr>
                        <a:t>Stock Price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r>
                        <a:rPr lang="en-US" sz="1100" dirty="0">
                          <a:effectLst/>
                          <a:latin typeface="Aptos Narrow" panose="020B0004020202020204" pitchFamily="34" charset="0"/>
                        </a:rPr>
                        <a:t>Numerical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buNone/>
                      </a:pPr>
                      <a:endParaRPr lang="en-US" sz="1100" dirty="0">
                        <a:effectLst/>
                        <a:latin typeface="Aptos Narrow" panose="020B000402020202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4694979"/>
                  </a:ext>
                </a:extLst>
              </a:tr>
            </a:tbl>
          </a:graphicData>
        </a:graphic>
      </p:graphicFrame>
    </p:spTree>
    <p:extLst>
      <p:ext uri="{BB962C8B-B14F-4D97-AF65-F5344CB8AC3E}">
        <p14:creationId xmlns:p14="http://schemas.microsoft.com/office/powerpoint/2010/main" val="368479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42156-7530-5A1E-B7CB-6D49EFAF0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12D32-FE55-50E1-0E0F-CF676B98DB7F}"/>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E9089B20-CE4A-4E76-CCF6-2193903C40A4}"/>
              </a:ext>
            </a:extLst>
          </p:cNvPr>
          <p:cNvSpPr>
            <a:spLocks noGrp="1"/>
          </p:cNvSpPr>
          <p:nvPr>
            <p:ph idx="1"/>
          </p:nvPr>
        </p:nvSpPr>
        <p:spPr/>
        <p:txBody>
          <a:bodyPr vert="horz" lIns="91440" tIns="45720" rIns="91440" bIns="45720" rtlCol="0" anchor="t">
            <a:normAutofit lnSpcReduction="10000"/>
          </a:bodyPr>
          <a:lstStyle/>
          <a:p>
            <a:r>
              <a:rPr lang="en-US" sz="1800" dirty="0"/>
              <a:t>The data provided is Quarterly Performance values for each company over 5 years (20 Quarters)</a:t>
            </a:r>
          </a:p>
          <a:p>
            <a:r>
              <a:rPr lang="en-US" sz="1800" dirty="0"/>
              <a:t>There are 10 distinct data mining issues in the data that need to be resolved</a:t>
            </a:r>
          </a:p>
          <a:p>
            <a:r>
              <a:rPr lang="en-US" sz="1800" dirty="0"/>
              <a:t>The data must be aggregated (using average) to the Annual level.</a:t>
            </a:r>
          </a:p>
          <a:p>
            <a:r>
              <a:rPr lang="en-US" sz="1800" dirty="0"/>
              <a:t>Customer Satisfaction, Revenue, Profit, Cost, and Stock Price will be labeled:</a:t>
            </a:r>
          </a:p>
          <a:p>
            <a:pPr marL="493395" lvl="1">
              <a:buFont typeface="Courier New" panose="020B0604020202020204" pitchFamily="34" charset="0"/>
              <a:buChar char="o"/>
            </a:pPr>
            <a:r>
              <a:rPr lang="en-US" sz="1400" dirty="0"/>
              <a:t>Low (&lt;25th percentile)</a:t>
            </a:r>
          </a:p>
          <a:p>
            <a:pPr marL="493395" lvl="1">
              <a:buFont typeface="Courier New" panose="020B0604020202020204" pitchFamily="34" charset="0"/>
              <a:buChar char="o"/>
            </a:pPr>
            <a:r>
              <a:rPr lang="en-US" sz="1400" dirty="0"/>
              <a:t>Medium(&gt;=25th and &lt;=75th percentiles)</a:t>
            </a:r>
          </a:p>
          <a:p>
            <a:pPr marL="493395" lvl="1">
              <a:buFont typeface="Courier New" panose="020B0604020202020204" pitchFamily="34" charset="0"/>
              <a:buChar char="o"/>
            </a:pPr>
            <a:r>
              <a:rPr lang="en-US" sz="1400" dirty="0"/>
              <a:t>High(&gt;75th percentile)</a:t>
            </a:r>
            <a:endParaRPr lang="en-US" dirty="0"/>
          </a:p>
          <a:p>
            <a:r>
              <a:rPr lang="en-US" sz="1800" dirty="0"/>
              <a:t>Market Share and Growth Potential will normalized using the </a:t>
            </a:r>
            <a:r>
              <a:rPr lang="en-US" sz="1800" dirty="0" err="1"/>
              <a:t>ZScore</a:t>
            </a:r>
            <a:r>
              <a:rPr lang="en-US" sz="1800" dirty="0"/>
              <a:t> Normalization</a:t>
            </a:r>
          </a:p>
          <a:p>
            <a:r>
              <a:rPr lang="en-US" sz="1800" dirty="0"/>
              <a:t>Data </a:t>
            </a:r>
            <a:r>
              <a:rPr lang="en-US" sz="1800" dirty="0" err="1"/>
              <a:t>Subsetting</a:t>
            </a:r>
            <a:r>
              <a:rPr lang="en-US" sz="1800" dirty="0"/>
              <a:t> will not be utilized</a:t>
            </a:r>
          </a:p>
          <a:p>
            <a:endParaRPr lang="en-US" dirty="0"/>
          </a:p>
        </p:txBody>
      </p:sp>
      <p:sp>
        <p:nvSpPr>
          <p:cNvPr id="4" name="Text Placeholder 3">
            <a:extLst>
              <a:ext uri="{FF2B5EF4-FFF2-40B4-BE49-F238E27FC236}">
                <a16:creationId xmlns:a16="http://schemas.microsoft.com/office/drawing/2014/main" id="{F1512C97-EDD6-D162-9578-96E193AFE161}"/>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Data Summaries (Categorical, Numeric), </a:t>
            </a:r>
            <a:endParaRPr lang="en-US" dirty="0"/>
          </a:p>
          <a:p>
            <a:r>
              <a:rPr lang="en-US" b="1" dirty="0">
                <a:solidFill>
                  <a:srgbClr val="242424"/>
                </a:solidFill>
                <a:latin typeface="Aptos Narrow"/>
              </a:rPr>
              <a:t>Identification and Summarization of Data Issues (Null, Missing, </a:t>
            </a:r>
            <a:r>
              <a:rPr lang="en-US" b="1" dirty="0" err="1">
                <a:solidFill>
                  <a:srgbClr val="242424"/>
                </a:solidFill>
                <a:latin typeface="Aptos Narrow"/>
              </a:rPr>
              <a:t>Corrutped</a:t>
            </a:r>
            <a:r>
              <a:rPr lang="en-US" b="1" dirty="0">
                <a:solidFill>
                  <a:srgbClr val="242424"/>
                </a:solidFill>
                <a:latin typeface="Aptos Narrow"/>
              </a:rPr>
              <a:t> </a:t>
            </a:r>
            <a:r>
              <a:rPr lang="en-US" b="1" dirty="0" err="1">
                <a:solidFill>
                  <a:srgbClr val="242424"/>
                </a:solidFill>
                <a:latin typeface="Aptos Narrow"/>
              </a:rPr>
              <a:t>values,etc</a:t>
            </a:r>
            <a:r>
              <a:rPr lang="en-US" b="1" dirty="0">
                <a:solidFill>
                  <a:srgbClr val="242424"/>
                </a:solidFill>
                <a:latin typeface="Aptos Narrow"/>
              </a:rPr>
              <a:t>.), </a:t>
            </a:r>
          </a:p>
          <a:p>
            <a:r>
              <a:rPr lang="en-US" b="1" dirty="0">
                <a:solidFill>
                  <a:srgbClr val="242424"/>
                </a:solidFill>
                <a:latin typeface="Aptos Narrow"/>
              </a:rPr>
              <a:t>Feature Selection, </a:t>
            </a:r>
          </a:p>
          <a:p>
            <a:r>
              <a:rPr lang="en-US" b="1" dirty="0">
                <a:solidFill>
                  <a:srgbClr val="242424"/>
                </a:solidFill>
                <a:latin typeface="Aptos Narrow"/>
              </a:rPr>
              <a:t>Dimensionality Reduction, </a:t>
            </a:r>
          </a:p>
          <a:p>
            <a:r>
              <a:rPr lang="en-US" b="1" dirty="0">
                <a:solidFill>
                  <a:srgbClr val="242424"/>
                </a:solidFill>
                <a:latin typeface="Aptos Narrow"/>
              </a:rPr>
              <a:t>Normalization, </a:t>
            </a:r>
          </a:p>
          <a:p>
            <a:r>
              <a:rPr lang="en-US" b="1" dirty="0">
                <a:solidFill>
                  <a:srgbClr val="242424"/>
                </a:solidFill>
                <a:latin typeface="Aptos Narrow"/>
              </a:rPr>
              <a:t>Data </a:t>
            </a:r>
            <a:r>
              <a:rPr lang="en-US" b="1" dirty="0" err="1">
                <a:solidFill>
                  <a:srgbClr val="242424"/>
                </a:solidFill>
                <a:latin typeface="Aptos Narrow"/>
              </a:rPr>
              <a:t>Subsetting</a:t>
            </a:r>
            <a:endParaRPr lang="en-US" b="1" dirty="0">
              <a:solidFill>
                <a:srgbClr val="242424"/>
              </a:solidFill>
              <a:latin typeface="Aptos Narrow"/>
            </a:endParaRPr>
          </a:p>
          <a:p>
            <a:endParaRPr lang="en-US" b="1" dirty="0">
              <a:solidFill>
                <a:srgbClr val="242424"/>
              </a:solidFill>
              <a:latin typeface="Aptos Narrow"/>
            </a:endParaRPr>
          </a:p>
        </p:txBody>
      </p:sp>
    </p:spTree>
    <p:extLst>
      <p:ext uri="{BB962C8B-B14F-4D97-AF65-F5344CB8AC3E}">
        <p14:creationId xmlns:p14="http://schemas.microsoft.com/office/powerpoint/2010/main" val="363898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0FC5D-EE0A-B7F3-0646-9949B0E9A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C53C0-E0E7-D9DE-5461-6344B2D3B3F1}"/>
              </a:ext>
            </a:extLst>
          </p:cNvPr>
          <p:cNvSpPr>
            <a:spLocks noGrp="1"/>
          </p:cNvSpPr>
          <p:nvPr>
            <p:ph type="title"/>
          </p:nvPr>
        </p:nvSpPr>
        <p:spPr/>
        <p:txBody>
          <a:bodyPr/>
          <a:lstStyle/>
          <a:p>
            <a:r>
              <a:rPr lang="en-US" dirty="0"/>
              <a:t>Data Mining</a:t>
            </a:r>
          </a:p>
        </p:txBody>
      </p:sp>
      <p:sp>
        <p:nvSpPr>
          <p:cNvPr id="3" name="Content Placeholder 2">
            <a:extLst>
              <a:ext uri="{FF2B5EF4-FFF2-40B4-BE49-F238E27FC236}">
                <a16:creationId xmlns:a16="http://schemas.microsoft.com/office/drawing/2014/main" id="{34038E79-4789-9EAF-BC81-AF54B9F0F55B}"/>
              </a:ext>
            </a:extLst>
          </p:cNvPr>
          <p:cNvSpPr>
            <a:spLocks noGrp="1"/>
          </p:cNvSpPr>
          <p:nvPr>
            <p:ph idx="1"/>
          </p:nvPr>
        </p:nvSpPr>
        <p:spPr/>
        <p:txBody>
          <a:bodyPr vert="horz" lIns="91440" tIns="45720" rIns="91440" bIns="45720" rtlCol="0" anchor="t">
            <a:normAutofit/>
          </a:bodyPr>
          <a:lstStyle/>
          <a:p>
            <a:r>
              <a:rPr lang="en-US" sz="1800" dirty="0"/>
              <a:t>10 distinct data mining issues discovered and resolved</a:t>
            </a:r>
          </a:p>
          <a:p>
            <a:pPr marL="493395" lvl="1">
              <a:buFont typeface="Courier New" panose="020B0604020202020204" pitchFamily="34" charset="0"/>
              <a:buChar char="o"/>
            </a:pPr>
            <a:r>
              <a:rPr lang="en-US" sz="1400" dirty="0"/>
              <a:t>1 - Missing Industry Names</a:t>
            </a:r>
            <a:endParaRPr lang="en-US" sz="1800" dirty="0"/>
          </a:p>
          <a:p>
            <a:pPr marL="493395" lvl="1">
              <a:buFont typeface="Courier New" panose="020B0604020202020204" pitchFamily="34" charset="0"/>
              <a:buChar char="o"/>
            </a:pPr>
            <a:r>
              <a:rPr lang="en-US" sz="1400" dirty="0"/>
              <a:t>2 - Missing Revenue Values</a:t>
            </a:r>
          </a:p>
          <a:p>
            <a:pPr marL="493395" lvl="1">
              <a:buFont typeface="Courier New" panose="020B0604020202020204" pitchFamily="34" charset="0"/>
              <a:buChar char="o"/>
            </a:pPr>
            <a:r>
              <a:rPr lang="en-US" sz="1400" dirty="0"/>
              <a:t>3 - Missing Profit Values</a:t>
            </a:r>
          </a:p>
          <a:p>
            <a:pPr marL="493395" lvl="1">
              <a:buFont typeface="Courier New" panose="020B0604020202020204" pitchFamily="34" charset="0"/>
              <a:buChar char="o"/>
            </a:pPr>
            <a:r>
              <a:rPr lang="en-US" sz="1400" dirty="0"/>
              <a:t>4 - Missing Cost Values</a:t>
            </a:r>
          </a:p>
          <a:p>
            <a:pPr marL="493395" lvl="1">
              <a:buFont typeface="Courier New" panose="020B0604020202020204" pitchFamily="34" charset="0"/>
              <a:buChar char="o"/>
            </a:pPr>
            <a:r>
              <a:rPr lang="en-US" sz="1400" dirty="0"/>
              <a:t>5 - Satisfaction Score not normalized</a:t>
            </a:r>
            <a:endParaRPr lang="en-US" sz="1800" dirty="0"/>
          </a:p>
          <a:p>
            <a:pPr marL="493395" lvl="1">
              <a:buFont typeface="Courier New" panose="020B0604020202020204" pitchFamily="34" charset="0"/>
              <a:buChar char="o"/>
            </a:pPr>
            <a:r>
              <a:rPr lang="en-US" sz="1400" dirty="0"/>
              <a:t>6 - Market </a:t>
            </a:r>
            <a:r>
              <a:rPr lang="en-US" sz="1400" dirty="0" err="1"/>
              <a:t>sgare</a:t>
            </a:r>
            <a:r>
              <a:rPr lang="en-US" sz="1400" dirty="0"/>
              <a:t> % not normalized</a:t>
            </a:r>
          </a:p>
          <a:p>
            <a:pPr marL="493395" lvl="1">
              <a:buFont typeface="Courier New" panose="020B0604020202020204" pitchFamily="34" charset="0"/>
              <a:buChar char="o"/>
            </a:pPr>
            <a:r>
              <a:rPr lang="en-US" sz="1400" dirty="0"/>
              <a:t>7 - Growth </a:t>
            </a:r>
            <a:r>
              <a:rPr lang="en-US" sz="1400" dirty="0" err="1"/>
              <a:t>Potental</a:t>
            </a:r>
            <a:r>
              <a:rPr lang="en-US" sz="1400" dirty="0"/>
              <a:t> not normalized</a:t>
            </a:r>
          </a:p>
          <a:p>
            <a:pPr marL="493395" lvl="1">
              <a:buFont typeface="Courier New" panose="020B0604020202020204" pitchFamily="34" charset="0"/>
              <a:buChar char="o"/>
            </a:pPr>
            <a:r>
              <a:rPr lang="en-US" sz="1400" dirty="0"/>
              <a:t>8 - Missing Stock Price values</a:t>
            </a:r>
          </a:p>
          <a:p>
            <a:pPr marL="493395" lvl="1">
              <a:buFont typeface="Courier New" panose="020B0604020202020204" pitchFamily="34" charset="0"/>
              <a:buChar char="o"/>
            </a:pPr>
            <a:r>
              <a:rPr lang="en-US" sz="1400" dirty="0"/>
              <a:t>9 –phony company names deleted</a:t>
            </a:r>
          </a:p>
          <a:p>
            <a:pPr marL="493395" lvl="1">
              <a:buFont typeface="Courier New" panose="020B0604020202020204" pitchFamily="34" charset="0"/>
              <a:buChar char="o"/>
            </a:pPr>
            <a:r>
              <a:rPr lang="en-US" sz="1400" dirty="0"/>
              <a:t>10 –some companies had their name written 2 different ways</a:t>
            </a:r>
            <a:endParaRPr lang="en-US" sz="1800" dirty="0"/>
          </a:p>
        </p:txBody>
      </p:sp>
      <p:sp>
        <p:nvSpPr>
          <p:cNvPr id="4" name="Text Placeholder 3">
            <a:extLst>
              <a:ext uri="{FF2B5EF4-FFF2-40B4-BE49-F238E27FC236}">
                <a16:creationId xmlns:a16="http://schemas.microsoft.com/office/drawing/2014/main" id="{D20F5F73-22D2-F2CD-C6DD-ADE9A13E079C}"/>
              </a:ext>
            </a:extLst>
          </p:cNvPr>
          <p:cNvSpPr>
            <a:spLocks noGrp="1"/>
          </p:cNvSpPr>
          <p:nvPr>
            <p:ph type="body" sz="half" idx="2"/>
          </p:nvPr>
        </p:nvSpPr>
        <p:spPr/>
        <p:txBody>
          <a:bodyPr vert="horz" lIns="91440" tIns="45720" rIns="91440" bIns="45720" rtlCol="0" anchor="t">
            <a:normAutofit/>
          </a:bodyPr>
          <a:lstStyle/>
          <a:p>
            <a:r>
              <a:rPr lang="en-US" b="1" dirty="0">
                <a:solidFill>
                  <a:srgbClr val="242424"/>
                </a:solidFill>
                <a:latin typeface="Aptos Narrow"/>
              </a:rPr>
              <a:t>Resolving Data Issues</a:t>
            </a:r>
            <a:endParaRPr lang="en-US">
              <a:solidFill>
                <a:srgbClr val="000000"/>
              </a:solidFill>
              <a:latin typeface="Aptos Narrow"/>
            </a:endParaRPr>
          </a:p>
          <a:p>
            <a:r>
              <a:rPr lang="en-US" b="1" dirty="0">
                <a:solidFill>
                  <a:srgbClr val="242424"/>
                </a:solidFill>
                <a:latin typeface="Aptos Narrow"/>
              </a:rPr>
              <a:t>Performing Analysis</a:t>
            </a:r>
          </a:p>
        </p:txBody>
      </p:sp>
    </p:spTree>
    <p:extLst>
      <p:ext uri="{BB962C8B-B14F-4D97-AF65-F5344CB8AC3E}">
        <p14:creationId xmlns:p14="http://schemas.microsoft.com/office/powerpoint/2010/main" val="2265078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A1C3-B87A-2C89-3503-72FF128BF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B17A9-4470-BD1A-EAB9-89038D4217F0}"/>
              </a:ext>
            </a:extLst>
          </p:cNvPr>
          <p:cNvSpPr>
            <a:spLocks noGrp="1"/>
          </p:cNvSpPr>
          <p:nvPr>
            <p:ph type="title"/>
          </p:nvPr>
        </p:nvSpPr>
        <p:spPr/>
        <p:txBody>
          <a:bodyPr/>
          <a:lstStyle/>
          <a:p>
            <a:r>
              <a:rPr lang="en-US" dirty="0"/>
              <a:t>Post Processing</a:t>
            </a:r>
          </a:p>
        </p:txBody>
      </p:sp>
      <p:sp>
        <p:nvSpPr>
          <p:cNvPr id="3" name="Content Placeholder 2">
            <a:extLst>
              <a:ext uri="{FF2B5EF4-FFF2-40B4-BE49-F238E27FC236}">
                <a16:creationId xmlns:a16="http://schemas.microsoft.com/office/drawing/2014/main" id="{D074F990-2F67-FAB7-FD5D-6A7E8D6CB763}"/>
              </a:ext>
            </a:extLst>
          </p:cNvPr>
          <p:cNvSpPr>
            <a:spLocks noGrp="1"/>
          </p:cNvSpPr>
          <p:nvPr>
            <p:ph idx="1"/>
          </p:nvPr>
        </p:nvSpPr>
        <p:spPr/>
        <p:txBody>
          <a:bodyPr>
            <a:normAutofit fontScale="92500" lnSpcReduction="10000"/>
          </a:bodyPr>
          <a:lstStyle/>
          <a:p>
            <a:r>
              <a:rPr lang="en-US" dirty="0"/>
              <a:t>Much of the problems with this data set come from the decimal place errors, for this I employed a simple fix to move the decimal place over a couple units if the number was over a certain value. To find the missing stock price and revenue numbers I did the average of the rest of the respective revenues and stock prices for that company. Everything else could be calculated or figured out with the data that was given </a:t>
            </a:r>
          </a:p>
        </p:txBody>
      </p:sp>
      <p:sp>
        <p:nvSpPr>
          <p:cNvPr id="4" name="Text Placeholder 3">
            <a:extLst>
              <a:ext uri="{FF2B5EF4-FFF2-40B4-BE49-F238E27FC236}">
                <a16:creationId xmlns:a16="http://schemas.microsoft.com/office/drawing/2014/main" id="{0A9B02CE-910A-DA0D-C2F1-13CBEB7E8A9E}"/>
              </a:ext>
            </a:extLst>
          </p:cNvPr>
          <p:cNvSpPr>
            <a:spLocks noGrp="1"/>
          </p:cNvSpPr>
          <p:nvPr>
            <p:ph type="body" sz="half" idx="2"/>
          </p:nvPr>
        </p:nvSpPr>
        <p:spPr/>
        <p:txBody>
          <a:bodyPr vert="horz" lIns="91440" tIns="45720" rIns="91440" bIns="45720" rtlCol="0" anchor="t">
            <a:normAutofit fontScale="92500" lnSpcReduction="20000"/>
          </a:bodyPr>
          <a:lstStyle/>
          <a:p>
            <a:r>
              <a:rPr lang="en-US" b="1" dirty="0">
                <a:solidFill>
                  <a:srgbClr val="242424"/>
                </a:solidFill>
                <a:latin typeface="Aptos Narrow"/>
              </a:rPr>
              <a:t>Classification</a:t>
            </a:r>
            <a:endParaRPr lang="en-US" dirty="0">
              <a:solidFill>
                <a:srgbClr val="000000"/>
              </a:solidFill>
              <a:latin typeface="Grandview Display"/>
            </a:endParaRPr>
          </a:p>
          <a:p>
            <a:pPr lvl="1"/>
            <a:r>
              <a:rPr lang="en-US" b="1" dirty="0">
                <a:solidFill>
                  <a:srgbClr val="242424"/>
                </a:solidFill>
                <a:latin typeface="Aptos Narrow"/>
              </a:rPr>
              <a:t>Stock Price by Financials</a:t>
            </a:r>
          </a:p>
          <a:p>
            <a:pPr lvl="1"/>
            <a:r>
              <a:rPr lang="en-US" b="1" dirty="0">
                <a:solidFill>
                  <a:srgbClr val="242424"/>
                </a:solidFill>
                <a:latin typeface="Aptos Narrow"/>
              </a:rPr>
              <a:t>Stock Price by Growth and Market share</a:t>
            </a:r>
          </a:p>
          <a:p>
            <a:r>
              <a:rPr lang="en-US" b="1" dirty="0">
                <a:solidFill>
                  <a:srgbClr val="242424"/>
                </a:solidFill>
                <a:latin typeface="Aptos Narrow"/>
              </a:rPr>
              <a:t> </a:t>
            </a:r>
            <a:endParaRPr lang="en-US" dirty="0">
              <a:solidFill>
                <a:srgbClr val="000000"/>
              </a:solidFill>
              <a:latin typeface="Grandview Display"/>
            </a:endParaRPr>
          </a:p>
          <a:p>
            <a:r>
              <a:rPr lang="en-US" b="1" dirty="0">
                <a:solidFill>
                  <a:srgbClr val="242424"/>
                </a:solidFill>
                <a:latin typeface="Aptos Narrow"/>
              </a:rPr>
              <a:t>Clustering – Company Clusters by BCG Factors</a:t>
            </a:r>
            <a:endParaRPr lang="en-US" dirty="0">
              <a:solidFill>
                <a:srgbClr val="000000"/>
              </a:solidFill>
              <a:latin typeface="Grandview Display"/>
            </a:endParaRPr>
          </a:p>
          <a:p>
            <a:pPr lvl="1"/>
            <a:r>
              <a:rPr lang="en-US" b="1" dirty="0">
                <a:solidFill>
                  <a:srgbClr val="242424"/>
                </a:solidFill>
                <a:latin typeface="Aptos Narrow"/>
              </a:rPr>
              <a:t>K-Means</a:t>
            </a:r>
          </a:p>
          <a:p>
            <a:pPr lvl="1"/>
            <a:r>
              <a:rPr lang="en-US" b="1" dirty="0">
                <a:solidFill>
                  <a:srgbClr val="242424"/>
                </a:solidFill>
                <a:latin typeface="Aptos Narrow"/>
              </a:rPr>
              <a:t>DB SCAN</a:t>
            </a:r>
          </a:p>
          <a:p>
            <a:pPr lvl="1"/>
            <a:r>
              <a:rPr lang="en-US" b="1" dirty="0">
                <a:solidFill>
                  <a:srgbClr val="242424"/>
                </a:solidFill>
                <a:latin typeface="Aptos Narrow"/>
              </a:rPr>
              <a:t>Hierarchical </a:t>
            </a:r>
          </a:p>
          <a:p>
            <a:endParaRPr lang="en-US" b="1" dirty="0">
              <a:solidFill>
                <a:srgbClr val="242424"/>
              </a:solidFill>
              <a:latin typeface="Aptos Narrow"/>
            </a:endParaRPr>
          </a:p>
          <a:p>
            <a:r>
              <a:rPr lang="en-US" b="1" dirty="0">
                <a:solidFill>
                  <a:srgbClr val="242424"/>
                </a:solidFill>
                <a:latin typeface="Aptos Narrow"/>
              </a:rPr>
              <a:t> </a:t>
            </a:r>
          </a:p>
          <a:p>
            <a:endParaRPr lang="en-US" b="1" dirty="0">
              <a:solidFill>
                <a:srgbClr val="242424"/>
              </a:solidFill>
              <a:latin typeface="Aptos Narrow"/>
            </a:endParaRPr>
          </a:p>
        </p:txBody>
      </p:sp>
    </p:spTree>
    <p:extLst>
      <p:ext uri="{BB962C8B-B14F-4D97-AF65-F5344CB8AC3E}">
        <p14:creationId xmlns:p14="http://schemas.microsoft.com/office/powerpoint/2010/main" val="18428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0AFE6-582E-EF0E-4051-19B7AEC5E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B8475-CBF1-469F-62B3-7EF48A3B79D1}"/>
              </a:ext>
            </a:extLst>
          </p:cNvPr>
          <p:cNvSpPr>
            <a:spLocks noGrp="1"/>
          </p:cNvSpPr>
          <p:nvPr>
            <p:ph type="title"/>
          </p:nvPr>
        </p:nvSpPr>
        <p:spPr/>
        <p:txBody>
          <a:bodyPr>
            <a:normAutofit fontScale="90000"/>
          </a:bodyPr>
          <a:lstStyle/>
          <a:p>
            <a:r>
              <a:rPr lang="en-US" dirty="0"/>
              <a:t>Classification -  Stock Price by Financials</a:t>
            </a:r>
          </a:p>
        </p:txBody>
      </p:sp>
      <p:sp>
        <p:nvSpPr>
          <p:cNvPr id="12" name="Rectangle 11">
            <a:extLst>
              <a:ext uri="{FF2B5EF4-FFF2-40B4-BE49-F238E27FC236}">
                <a16:creationId xmlns:a16="http://schemas.microsoft.com/office/drawing/2014/main" id="{5C6D2DA7-5929-120B-1706-C2B92C3CF39E}"/>
              </a:ext>
            </a:extLst>
          </p:cNvPr>
          <p:cNvSpPr/>
          <p:nvPr/>
        </p:nvSpPr>
        <p:spPr>
          <a:xfrm>
            <a:off x="3858837" y="506793"/>
            <a:ext cx="8058611" cy="57118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65000"/>
                    <a:lumOff val="35000"/>
                  </a:schemeClr>
                </a:solidFill>
              </a:rPr>
              <a:t>Classification Tree</a:t>
            </a:r>
          </a:p>
          <a:p>
            <a:pPr algn="ctr"/>
            <a:endParaRPr lang="en-US" dirty="0"/>
          </a:p>
        </p:txBody>
      </p:sp>
      <p:sp>
        <p:nvSpPr>
          <p:cNvPr id="14" name="Rectangle 13">
            <a:extLst>
              <a:ext uri="{FF2B5EF4-FFF2-40B4-BE49-F238E27FC236}">
                <a16:creationId xmlns:a16="http://schemas.microsoft.com/office/drawing/2014/main" id="{4B9DD6FF-048E-41AF-E2F0-C529A9C74E2B}"/>
              </a:ext>
            </a:extLst>
          </p:cNvPr>
          <p:cNvSpPr/>
          <p:nvPr/>
        </p:nvSpPr>
        <p:spPr>
          <a:xfrm>
            <a:off x="257427" y="3214135"/>
            <a:ext cx="3405930" cy="32268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65000"/>
                    <a:lumOff val="35000"/>
                  </a:schemeClr>
                </a:solidFill>
              </a:rPr>
              <a:t>Classification Settings</a:t>
            </a:r>
          </a:p>
        </p:txBody>
      </p:sp>
      <p:pic>
        <p:nvPicPr>
          <p:cNvPr id="4" name="Picture 3">
            <a:extLst>
              <a:ext uri="{FF2B5EF4-FFF2-40B4-BE49-F238E27FC236}">
                <a16:creationId xmlns:a16="http://schemas.microsoft.com/office/drawing/2014/main" id="{54D1FF55-AC9D-B49E-4AC9-8CDA95745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81" y="3138448"/>
            <a:ext cx="2850622" cy="3378200"/>
          </a:xfrm>
          <a:prstGeom prst="rect">
            <a:avLst/>
          </a:prstGeom>
        </p:spPr>
      </p:pic>
      <p:pic>
        <p:nvPicPr>
          <p:cNvPr id="6" name="Picture 5" descr="A diagram of a graph&#10;&#10;AI-generated content may be incorrect.">
            <a:extLst>
              <a:ext uri="{FF2B5EF4-FFF2-40B4-BE49-F238E27FC236}">
                <a16:creationId xmlns:a16="http://schemas.microsoft.com/office/drawing/2014/main" id="{2BCCE7CD-7BD2-F6BD-0AD0-880AA83D2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942" y="1177290"/>
            <a:ext cx="7772400" cy="3989069"/>
          </a:xfrm>
          <a:prstGeom prst="rect">
            <a:avLst/>
          </a:prstGeom>
        </p:spPr>
      </p:pic>
    </p:spTree>
    <p:extLst>
      <p:ext uri="{BB962C8B-B14F-4D97-AF65-F5344CB8AC3E}">
        <p14:creationId xmlns:p14="http://schemas.microsoft.com/office/powerpoint/2010/main" val="604476024"/>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TotalTime>1496</TotalTime>
  <Words>1153</Words>
  <Application>Microsoft Macintosh PowerPoint</Application>
  <PresentationFormat>Widescreen</PresentationFormat>
  <Paragraphs>197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 Narrow</vt:lpstr>
      <vt:lpstr>Arial</vt:lpstr>
      <vt:lpstr>Courier New</vt:lpstr>
      <vt:lpstr>Grandview Display</vt:lpstr>
      <vt:lpstr>DashVTI</vt:lpstr>
      <vt:lpstr>Fall 2025 Data 340 Data Mining</vt:lpstr>
      <vt:lpstr>Data Mining Methodology</vt:lpstr>
      <vt:lpstr>Each Data Mining Journey is unique</vt:lpstr>
      <vt:lpstr>Boston Consulting Group:  Share Growth Matrix</vt:lpstr>
      <vt:lpstr>Data Discovery and Exploration</vt:lpstr>
      <vt:lpstr>Pre-Processing</vt:lpstr>
      <vt:lpstr>Data Mining</vt:lpstr>
      <vt:lpstr>Post Processing</vt:lpstr>
      <vt:lpstr>Classification -  Stock Price by Financials</vt:lpstr>
      <vt:lpstr>Classification -  Stock Price by CG Factors </vt:lpstr>
      <vt:lpstr>Hierarchical Clustering</vt:lpstr>
      <vt:lpstr>K-Means Clustering</vt:lpstr>
      <vt:lpstr>DBSCAN</vt:lpstr>
      <vt:lpstr>Information Development</vt:lpstr>
      <vt:lpstr>Outcome Communication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 chals</cp:lastModifiedBy>
  <cp:revision>386</cp:revision>
  <dcterms:created xsi:type="dcterms:W3CDTF">2025-09-08T23:58:59Z</dcterms:created>
  <dcterms:modified xsi:type="dcterms:W3CDTF">2025-12-06T20:32:22Z</dcterms:modified>
</cp:coreProperties>
</file>